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297" r:id="rId1"/>
  </p:sldMasterIdLst>
  <p:notesMasterIdLst>
    <p:notesMasterId r:id="rId38"/>
  </p:notesMasterIdLst>
  <p:handoutMasterIdLst>
    <p:handoutMasterId r:id="rId39"/>
  </p:handoutMasterIdLst>
  <p:sldIdLst>
    <p:sldId id="505" r:id="rId2"/>
    <p:sldId id="543" r:id="rId3"/>
    <p:sldId id="544" r:id="rId4"/>
    <p:sldId id="553" r:id="rId5"/>
    <p:sldId id="534" r:id="rId6"/>
    <p:sldId id="537" r:id="rId7"/>
    <p:sldId id="554" r:id="rId8"/>
    <p:sldId id="566" r:id="rId9"/>
    <p:sldId id="565" r:id="rId10"/>
    <p:sldId id="570" r:id="rId11"/>
    <p:sldId id="569" r:id="rId12"/>
    <p:sldId id="568" r:id="rId13"/>
    <p:sldId id="567" r:id="rId14"/>
    <p:sldId id="575" r:id="rId15"/>
    <p:sldId id="574" r:id="rId16"/>
    <p:sldId id="571" r:id="rId17"/>
    <p:sldId id="572" r:id="rId18"/>
    <p:sldId id="550" r:id="rId19"/>
    <p:sldId id="573" r:id="rId20"/>
    <p:sldId id="548" r:id="rId21"/>
    <p:sldId id="551" r:id="rId22"/>
    <p:sldId id="541" r:id="rId23"/>
    <p:sldId id="552" r:id="rId24"/>
    <p:sldId id="555" r:id="rId25"/>
    <p:sldId id="556" r:id="rId26"/>
    <p:sldId id="557" r:id="rId27"/>
    <p:sldId id="558" r:id="rId28"/>
    <p:sldId id="559" r:id="rId29"/>
    <p:sldId id="560" r:id="rId30"/>
    <p:sldId id="561" r:id="rId31"/>
    <p:sldId id="562" r:id="rId32"/>
    <p:sldId id="563" r:id="rId33"/>
    <p:sldId id="564" r:id="rId34"/>
    <p:sldId id="547" r:id="rId35"/>
    <p:sldId id="546" r:id="rId36"/>
    <p:sldId id="549"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7F7F7F"/>
    <a:srgbClr val="2F883F"/>
    <a:srgbClr val="212121"/>
    <a:srgbClr val="EFA800"/>
    <a:srgbClr val="C9D9E3"/>
    <a:srgbClr val="42778B"/>
    <a:srgbClr val="346568"/>
    <a:srgbClr val="368C7E"/>
    <a:srgbClr val="C8DAE4"/>
    <a:srgbClr val="E8F7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02" autoAdjust="0"/>
    <p:restoredTop sz="74599" autoAdjust="0"/>
  </p:normalViewPr>
  <p:slideViewPr>
    <p:cSldViewPr>
      <p:cViewPr>
        <p:scale>
          <a:sx n="100" d="100"/>
          <a:sy n="100" d="100"/>
        </p:scale>
        <p:origin x="-1104" y="-8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93" d="100"/>
        <a:sy n="93"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handoutMaster" Target="handoutMasters/handout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78BAA98-3527-0B45-8173-57F1D83D9CF9}" type="datetime1">
              <a:rPr lang="en-US" smtClean="0"/>
              <a:t>6/18/15</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83CEFCD-F7CB-774C-A349-135782147EA1}" type="slidenum">
              <a:rPr lang="en-US" smtClean="0"/>
              <a:t>‹#›</a:t>
            </a:fld>
            <a:endParaRPr lang="en-US" dirty="0"/>
          </a:p>
        </p:txBody>
      </p:sp>
    </p:spTree>
    <p:extLst>
      <p:ext uri="{BB962C8B-B14F-4D97-AF65-F5344CB8AC3E}">
        <p14:creationId xmlns:p14="http://schemas.microsoft.com/office/powerpoint/2010/main" val="2942023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71DCBB-FC21-DE43-AF3A-684F878937CA}" type="datetime1">
              <a:rPr lang="en-US" smtClean="0"/>
              <a:t>6/18/15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C3B137-BC6E-4A7E-9A3E-3C09F3FF52C2}" type="slidenum">
              <a:rPr lang="en-US" smtClean="0"/>
              <a:pPr/>
              <a:t>‹#›</a:t>
            </a:fld>
            <a:endParaRPr lang="en-US" dirty="0"/>
          </a:p>
        </p:txBody>
      </p:sp>
    </p:spTree>
    <p:extLst>
      <p:ext uri="{BB962C8B-B14F-4D97-AF65-F5344CB8AC3E}">
        <p14:creationId xmlns:p14="http://schemas.microsoft.com/office/powerpoint/2010/main" val="6611326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a:t>
            </a:r>
            <a:r>
              <a:rPr lang="en-US" baseline="0" dirty="0" smtClean="0"/>
              <a:t> everyone, thanks for joining us this morning. My name is Jess Stauth and I run the quant research team at Quantopian. </a:t>
            </a:r>
          </a:p>
          <a:p>
            <a:endParaRPr lang="en-US" baseline="0" dirty="0" smtClean="0"/>
          </a:p>
          <a:p>
            <a:r>
              <a:rPr lang="en-US" baseline="0" dirty="0" smtClean="0"/>
              <a:t>The research I’ll talk about today was done largely by Thomas </a:t>
            </a:r>
            <a:r>
              <a:rPr lang="en-US" baseline="0" dirty="0" err="1" smtClean="0"/>
              <a:t>Wiecki</a:t>
            </a:r>
            <a:r>
              <a:rPr lang="en-US" baseline="0" dirty="0" smtClean="0"/>
              <a:t> and Justin Lent, who some of you might know or have seen in the forums. </a:t>
            </a:r>
            <a:endParaRPr lang="en-US" dirty="0"/>
          </a:p>
        </p:txBody>
      </p:sp>
      <p:sp>
        <p:nvSpPr>
          <p:cNvPr id="4" name="Slide Number Placeholder 3"/>
          <p:cNvSpPr>
            <a:spLocks noGrp="1"/>
          </p:cNvSpPr>
          <p:nvPr>
            <p:ph type="sldNum" sz="quarter" idx="10"/>
          </p:nvPr>
        </p:nvSpPr>
        <p:spPr/>
        <p:txBody>
          <a:bodyPr/>
          <a:lstStyle/>
          <a:p>
            <a:fld id="{82C3B137-BC6E-4A7E-9A3E-3C09F3FF52C2}" type="slidenum">
              <a:rPr lang="en-US" smtClean="0"/>
              <a:pPr/>
              <a:t>1</a:t>
            </a:fld>
            <a:endParaRPr lang="en-US" dirty="0"/>
          </a:p>
        </p:txBody>
      </p:sp>
    </p:spTree>
    <p:extLst>
      <p:ext uri="{BB962C8B-B14F-4D97-AF65-F5344CB8AC3E}">
        <p14:creationId xmlns:p14="http://schemas.microsoft.com/office/powerpoint/2010/main" val="3883835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C3B137-BC6E-4A7E-9A3E-3C09F3FF52C2}" type="slidenum">
              <a:rPr lang="en-US" smtClean="0"/>
              <a:pPr/>
              <a:t>14</a:t>
            </a:fld>
            <a:endParaRPr lang="en-US" dirty="0"/>
          </a:p>
        </p:txBody>
      </p:sp>
    </p:spTree>
    <p:extLst>
      <p:ext uri="{BB962C8B-B14F-4D97-AF65-F5344CB8AC3E}">
        <p14:creationId xmlns:p14="http://schemas.microsoft.com/office/powerpoint/2010/main" val="1841584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C3B137-BC6E-4A7E-9A3E-3C09F3FF52C2}" type="slidenum">
              <a:rPr lang="en-US" smtClean="0"/>
              <a:pPr/>
              <a:t>15</a:t>
            </a:fld>
            <a:endParaRPr lang="en-US" dirty="0"/>
          </a:p>
        </p:txBody>
      </p:sp>
    </p:spTree>
    <p:extLst>
      <p:ext uri="{BB962C8B-B14F-4D97-AF65-F5344CB8AC3E}">
        <p14:creationId xmlns:p14="http://schemas.microsoft.com/office/powerpoint/2010/main" val="11689719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dirty="0" smtClean="0"/>
              <a:t>1. Quantopian</a:t>
            </a:r>
            <a:r>
              <a:rPr lang="en-US" baseline="0" dirty="0" smtClean="0"/>
              <a:t> has built the world’s largest online quant community </a:t>
            </a:r>
          </a:p>
          <a:p>
            <a:r>
              <a:rPr lang="en-US" baseline="0" dirty="0" smtClean="0"/>
              <a:t>2. Started with a hosted pythonic backtester (open source project: Zipline)</a:t>
            </a:r>
          </a:p>
          <a:p>
            <a:r>
              <a:rPr lang="en-US" baseline="0" dirty="0" smtClean="0"/>
              <a:t>3. Added integration to live trade in January 2014 (integration with IB and soon E*Trade)</a:t>
            </a:r>
          </a:p>
          <a:p>
            <a:r>
              <a:rPr lang="en-US" baseline="0" dirty="0" smtClean="0"/>
              <a:t>4. Launched a hosted research environment for data exploration and signal development</a:t>
            </a:r>
          </a:p>
          <a:p>
            <a:endParaRPr lang="en-US" dirty="0"/>
          </a:p>
        </p:txBody>
      </p:sp>
      <p:sp>
        <p:nvSpPr>
          <p:cNvPr id="4" name="Slide Number Placeholder 3"/>
          <p:cNvSpPr>
            <a:spLocks noGrp="1"/>
          </p:cNvSpPr>
          <p:nvPr>
            <p:ph type="sldNum" sz="quarter" idx="10"/>
          </p:nvPr>
        </p:nvSpPr>
        <p:spPr/>
        <p:txBody>
          <a:bodyPr/>
          <a:lstStyle/>
          <a:p>
            <a:fld id="{82C3B137-BC6E-4A7E-9A3E-3C09F3FF52C2}" type="slidenum">
              <a:rPr lang="en-US" smtClean="0"/>
              <a:pPr/>
              <a:t>36</a:t>
            </a:fld>
            <a:endParaRPr lang="en-US" dirty="0"/>
          </a:p>
        </p:txBody>
      </p:sp>
    </p:spTree>
    <p:extLst>
      <p:ext uri="{BB962C8B-B14F-4D97-AF65-F5344CB8AC3E}">
        <p14:creationId xmlns:p14="http://schemas.microsoft.com/office/powerpoint/2010/main" val="1562513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cornerstone</a:t>
            </a:r>
            <a:r>
              <a:rPr lang="en-US" baseline="0" dirty="0" smtClean="0"/>
              <a:t> of the approach I’ll talk about today is based on this nice ‘</a:t>
            </a:r>
            <a:r>
              <a:rPr lang="en-US" baseline="0" dirty="0" err="1" smtClean="0"/>
              <a:t>pseudoquote</a:t>
            </a:r>
            <a:r>
              <a:rPr lang="en-US" baseline="0" dirty="0" smtClean="0"/>
              <a:t>’ from Ray </a:t>
            </a:r>
            <a:r>
              <a:rPr lang="en-US" baseline="0" dirty="0" err="1" smtClean="0"/>
              <a:t>Dalio</a:t>
            </a:r>
            <a:r>
              <a:rPr lang="en-US" baseline="0" dirty="0" smtClean="0"/>
              <a:t>: “Uncorrelated returns streams are the holy grail of investing.” </a:t>
            </a:r>
          </a:p>
          <a:p>
            <a:endParaRPr lang="en-US" baseline="0" dirty="0" smtClean="0"/>
          </a:p>
          <a:p>
            <a:r>
              <a:rPr lang="en-US" baseline="0" dirty="0" smtClean="0"/>
              <a:t>This plot shows results from a simple simulation that illustrates what we mean by that. The X-axis indicates the number of returns streams combined in your portfolio, starting from 1 asset on the far left and growing to 40 at the far right. The Y-axis shows the resulting portfolio level Sharpe ratio achieved, assuming that each return stream has a consistent </a:t>
            </a:r>
            <a:r>
              <a:rPr lang="en-US" baseline="0" dirty="0" err="1" smtClean="0"/>
              <a:t>sharpe</a:t>
            </a:r>
            <a:r>
              <a:rPr lang="en-US" baseline="0" dirty="0" smtClean="0"/>
              <a:t>. All that changes as you walk up the curves from the lightest to darkest red curve is a decreasing level of correlation between the returns streams. The top, darkest red line assumes perfectly uncorrelated assets.</a:t>
            </a:r>
          </a:p>
          <a:p>
            <a:endParaRPr lang="en-US" baseline="0" dirty="0" smtClean="0"/>
          </a:p>
          <a:p>
            <a:r>
              <a:rPr lang="en-US" baseline="0" dirty="0" smtClean="0"/>
              <a:t>Another way of describing this effect is simply the benefits of diversification. Adding more assets or returns streams to my portfolio results in diversification only to the extent that the new assets are truly ‘new’ and are not just ‘more of the same’.</a:t>
            </a:r>
          </a:p>
          <a:p>
            <a:endParaRPr lang="en-US" baseline="0" dirty="0" smtClean="0"/>
          </a:p>
          <a:p>
            <a:r>
              <a:rPr lang="en-US" baseline="0" dirty="0" smtClean="0"/>
              <a:t>Looks pretty straight-forward right? NEXT</a:t>
            </a:r>
          </a:p>
          <a:p>
            <a:endParaRPr lang="en-US" dirty="0"/>
          </a:p>
        </p:txBody>
      </p:sp>
      <p:sp>
        <p:nvSpPr>
          <p:cNvPr id="4" name="Slide Number Placeholder 3"/>
          <p:cNvSpPr>
            <a:spLocks noGrp="1"/>
          </p:cNvSpPr>
          <p:nvPr>
            <p:ph type="sldNum" sz="quarter" idx="10"/>
          </p:nvPr>
        </p:nvSpPr>
        <p:spPr/>
        <p:txBody>
          <a:bodyPr/>
          <a:lstStyle/>
          <a:p>
            <a:fld id="{82C3B137-BC6E-4A7E-9A3E-3C09F3FF52C2}" type="slidenum">
              <a:rPr lang="en-US" smtClean="0"/>
              <a:pPr/>
              <a:t>2</a:t>
            </a:fld>
            <a:endParaRPr lang="en-US" dirty="0"/>
          </a:p>
        </p:txBody>
      </p:sp>
    </p:spTree>
    <p:extLst>
      <p:ext uri="{BB962C8B-B14F-4D97-AF65-F5344CB8AC3E}">
        <p14:creationId xmlns:p14="http://schemas.microsoft.com/office/powerpoint/2010/main" val="2837516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 slide.</a:t>
            </a:r>
          </a:p>
          <a:p>
            <a:endParaRPr lang="en-US" dirty="0" smtClean="0"/>
          </a:p>
        </p:txBody>
      </p:sp>
      <p:sp>
        <p:nvSpPr>
          <p:cNvPr id="4" name="Slide Number Placeholder 3"/>
          <p:cNvSpPr>
            <a:spLocks noGrp="1"/>
          </p:cNvSpPr>
          <p:nvPr>
            <p:ph type="sldNum" sz="quarter" idx="10"/>
          </p:nvPr>
        </p:nvSpPr>
        <p:spPr/>
        <p:txBody>
          <a:bodyPr/>
          <a:lstStyle/>
          <a:p>
            <a:fld id="{82C3B137-BC6E-4A7E-9A3E-3C09F3FF52C2}" type="slidenum">
              <a:rPr lang="en-US" smtClean="0"/>
              <a:pPr/>
              <a:t>3</a:t>
            </a:fld>
            <a:endParaRPr lang="en-US" dirty="0"/>
          </a:p>
        </p:txBody>
      </p:sp>
    </p:spTree>
    <p:extLst>
      <p:ext uri="{BB962C8B-B14F-4D97-AF65-F5344CB8AC3E}">
        <p14:creationId xmlns:p14="http://schemas.microsoft.com/office/powerpoint/2010/main" val="3300480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As a quick refresher,</a:t>
            </a:r>
            <a:r>
              <a:rPr lang="en-US" baseline="0" dirty="0" smtClean="0"/>
              <a:t> the definitive source of truth (</a:t>
            </a:r>
            <a:r>
              <a:rPr lang="en-US" baseline="0" dirty="0" err="1" smtClean="0"/>
              <a:t>wikipedia</a:t>
            </a:r>
            <a:r>
              <a:rPr lang="en-US" baseline="0" dirty="0" smtClean="0"/>
              <a:t>) defines crowd-sourcing as </a:t>
            </a:r>
            <a:r>
              <a:rPr lang="en-US" sz="1200" dirty="0" smtClean="0">
                <a:latin typeface="Klavika regular"/>
                <a:cs typeface="Klavika regular"/>
              </a:rPr>
              <a:t>– the process of obtaining needed services, ideas or content by soliciting contributions from a large group of people, and especially an online community, rather than from traditional employees or suppliers.</a:t>
            </a:r>
          </a:p>
          <a:p>
            <a:endParaRPr lang="en-US" dirty="0" smtClean="0"/>
          </a:p>
          <a:p>
            <a:r>
              <a:rPr lang="en-US" dirty="0" smtClean="0"/>
              <a:t>That describes Quantopian quite well. Our online</a:t>
            </a:r>
            <a:r>
              <a:rPr lang="en-US" baseline="0" dirty="0" smtClean="0"/>
              <a:t> community is made up of 40,000 registered users and growing every day. Over half of you are based outside of the US. </a:t>
            </a:r>
          </a:p>
          <a:p>
            <a:endParaRPr lang="en-US" baseline="0" dirty="0" smtClean="0"/>
          </a:p>
          <a:p>
            <a:r>
              <a:rPr lang="en-US" baseline="0" dirty="0" smtClean="0"/>
              <a:t>You can get a feel for from this </a:t>
            </a:r>
            <a:r>
              <a:rPr lang="en-US" baseline="0" dirty="0" err="1" smtClean="0"/>
              <a:t>geolocation</a:t>
            </a:r>
            <a:r>
              <a:rPr lang="en-US" baseline="0" dirty="0" smtClean="0"/>
              <a:t> snapshot for a recent 24 hour period. </a:t>
            </a:r>
          </a:p>
          <a:p>
            <a:endParaRPr lang="en-US" baseline="0" dirty="0" smtClean="0"/>
          </a:p>
          <a:p>
            <a:r>
              <a:rPr lang="en-US" baseline="0" dirty="0" smtClean="0"/>
              <a:t>So given that we have the power of the crowd, the next question really becomes, how do we engage the crowd in providing this service, namely the creation of uncorrelated returns streams? They’ve got to have some incentive for contributing.</a:t>
            </a:r>
            <a:endParaRPr lang="en-US" dirty="0"/>
          </a:p>
        </p:txBody>
      </p:sp>
      <p:sp>
        <p:nvSpPr>
          <p:cNvPr id="4" name="Slide Number Placeholder 3"/>
          <p:cNvSpPr>
            <a:spLocks noGrp="1"/>
          </p:cNvSpPr>
          <p:nvPr>
            <p:ph type="sldNum" sz="quarter" idx="10"/>
          </p:nvPr>
        </p:nvSpPr>
        <p:spPr/>
        <p:txBody>
          <a:bodyPr/>
          <a:lstStyle/>
          <a:p>
            <a:fld id="{82C3B137-BC6E-4A7E-9A3E-3C09F3FF52C2}" type="slidenum">
              <a:rPr lang="en-US" smtClean="0"/>
              <a:pPr/>
              <a:t>4</a:t>
            </a:fld>
            <a:endParaRPr lang="en-US" dirty="0"/>
          </a:p>
        </p:txBody>
      </p:sp>
    </p:spTree>
    <p:extLst>
      <p:ext uri="{BB962C8B-B14F-4D97-AF65-F5344CB8AC3E}">
        <p14:creationId xmlns:p14="http://schemas.microsoft.com/office/powerpoint/2010/main" val="2617160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offer</a:t>
            </a:r>
            <a:r>
              <a:rPr lang="en-US" baseline="0" dirty="0" smtClean="0"/>
              <a:t> a tangible incentive we launched our first paper trading competition, the Quantopian Open, this past July.</a:t>
            </a:r>
          </a:p>
          <a:p>
            <a:endParaRPr lang="en-US" baseline="0" dirty="0" smtClean="0"/>
          </a:p>
          <a:p>
            <a:r>
              <a:rPr lang="en-US" baseline="0" dirty="0" smtClean="0"/>
              <a:t>For those you you might not have heard about it, the Open is a paper trading competition where each month we award a $100k prop trading account to the winning algorithm. The winning algorithm runs against our account for 6 months, at the end of which the author keeps 100% of the profits earned. </a:t>
            </a:r>
          </a:p>
          <a:p>
            <a:endParaRPr lang="en-US" baseline="0" dirty="0" smtClean="0"/>
          </a:p>
          <a:p>
            <a:r>
              <a:rPr lang="en-US" baseline="0" dirty="0" smtClean="0"/>
              <a:t>NEXT</a:t>
            </a:r>
            <a:endParaRPr lang="en-US" dirty="0"/>
          </a:p>
        </p:txBody>
      </p:sp>
      <p:sp>
        <p:nvSpPr>
          <p:cNvPr id="4" name="Slide Number Placeholder 3"/>
          <p:cNvSpPr>
            <a:spLocks noGrp="1"/>
          </p:cNvSpPr>
          <p:nvPr>
            <p:ph type="sldNum" sz="quarter" idx="10"/>
          </p:nvPr>
        </p:nvSpPr>
        <p:spPr/>
        <p:txBody>
          <a:bodyPr/>
          <a:lstStyle/>
          <a:p>
            <a:fld id="{82C3B137-BC6E-4A7E-9A3E-3C09F3FF52C2}" type="slidenum">
              <a:rPr lang="en-US" smtClean="0"/>
              <a:pPr/>
              <a:t>5</a:t>
            </a:fld>
            <a:endParaRPr lang="en-US" dirty="0"/>
          </a:p>
        </p:txBody>
      </p:sp>
    </p:spTree>
    <p:extLst>
      <p:ext uri="{BB962C8B-B14F-4D97-AF65-F5344CB8AC3E}">
        <p14:creationId xmlns:p14="http://schemas.microsoft.com/office/powerpoint/2010/main" val="1116294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br>
              <a:rPr lang="en-US" dirty="0" smtClean="0"/>
            </a:br>
            <a:r>
              <a:rPr lang="en-US" dirty="0" smtClean="0"/>
              <a:t>Currently we rank</a:t>
            </a:r>
            <a:r>
              <a:rPr lang="en-US" baseline="0" dirty="0" smtClean="0"/>
              <a:t> all </a:t>
            </a:r>
            <a:r>
              <a:rPr lang="en-US" dirty="0" smtClean="0"/>
              <a:t>algorithms</a:t>
            </a:r>
            <a:r>
              <a:rPr lang="en-US" baseline="0" dirty="0" smtClean="0"/>
              <a:t> entered into the contest across 7 measures (which do have some overlap), Annual returns, volatility, </a:t>
            </a:r>
            <a:r>
              <a:rPr lang="en-US" baseline="0" dirty="0" err="1" smtClean="0"/>
              <a:t>sharpe</a:t>
            </a:r>
            <a:r>
              <a:rPr lang="en-US" baseline="0" dirty="0" smtClean="0"/>
              <a:t>, drawdown, stability, </a:t>
            </a:r>
            <a:r>
              <a:rPr lang="en-US" baseline="0" dirty="0" err="1" smtClean="0"/>
              <a:t>calmar</a:t>
            </a:r>
            <a:r>
              <a:rPr lang="en-US" baseline="0" dirty="0" smtClean="0"/>
              <a:t> ratio and beta. We also display, but do</a:t>
            </a:r>
            <a:r>
              <a:rPr lang="fr-FR" baseline="0" dirty="0" smtClean="0"/>
              <a:t>n’</a:t>
            </a:r>
            <a:r>
              <a:rPr lang="en-US" baseline="0" dirty="0" smtClean="0"/>
              <a:t>t currently rank on average pairwise correlation to other algorithms in the contest.</a:t>
            </a:r>
          </a:p>
          <a:p>
            <a:endParaRPr lang="en-US" baseline="0" dirty="0" smtClean="0"/>
          </a:p>
          <a:p>
            <a:r>
              <a:rPr lang="en-US" baseline="0" dirty="0" smtClean="0"/>
              <a:t>We view the Open as a laboratory for iteration and testing of our automated selection process. For example, in the second month of the contest we added a consistency measure that looks across scores for </a:t>
            </a:r>
            <a:r>
              <a:rPr lang="en-US" baseline="0" dirty="0" err="1" smtClean="0"/>
              <a:t>backtest</a:t>
            </a:r>
            <a:r>
              <a:rPr lang="en-US" baseline="0" dirty="0" smtClean="0"/>
              <a:t> data versus out of sample live trading data. </a:t>
            </a:r>
          </a:p>
          <a:p>
            <a:endParaRPr lang="en-US" baseline="0" dirty="0" smtClean="0"/>
          </a:p>
          <a:p>
            <a:r>
              <a:rPr lang="en-US" baseline="0" dirty="0" smtClean="0"/>
              <a:t>NEXT</a:t>
            </a:r>
            <a:endParaRPr lang="en-US" dirty="0"/>
          </a:p>
        </p:txBody>
      </p:sp>
      <p:sp>
        <p:nvSpPr>
          <p:cNvPr id="4" name="Slide Number Placeholder 3"/>
          <p:cNvSpPr>
            <a:spLocks noGrp="1"/>
          </p:cNvSpPr>
          <p:nvPr>
            <p:ph type="sldNum" sz="quarter" idx="10"/>
          </p:nvPr>
        </p:nvSpPr>
        <p:spPr/>
        <p:txBody>
          <a:bodyPr/>
          <a:lstStyle/>
          <a:p>
            <a:fld id="{82C3B137-BC6E-4A7E-9A3E-3C09F3FF52C2}" type="slidenum">
              <a:rPr lang="en-US" smtClean="0"/>
              <a:pPr/>
              <a:t>6</a:t>
            </a:fld>
            <a:endParaRPr lang="en-US" dirty="0"/>
          </a:p>
        </p:txBody>
      </p:sp>
    </p:spTree>
    <p:extLst>
      <p:ext uri="{BB962C8B-B14F-4D97-AF65-F5344CB8AC3E}">
        <p14:creationId xmlns:p14="http://schemas.microsoft.com/office/powerpoint/2010/main" val="1116294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 SLIDE.</a:t>
            </a:r>
            <a:endParaRPr lang="en-US" dirty="0"/>
          </a:p>
        </p:txBody>
      </p:sp>
      <p:sp>
        <p:nvSpPr>
          <p:cNvPr id="4" name="Slide Number Placeholder 3"/>
          <p:cNvSpPr>
            <a:spLocks noGrp="1"/>
          </p:cNvSpPr>
          <p:nvPr>
            <p:ph type="sldNum" sz="quarter" idx="10"/>
          </p:nvPr>
        </p:nvSpPr>
        <p:spPr/>
        <p:txBody>
          <a:bodyPr/>
          <a:lstStyle/>
          <a:p>
            <a:fld id="{82C3B137-BC6E-4A7E-9A3E-3C09F3FF52C2}" type="slidenum">
              <a:rPr lang="en-US" smtClean="0"/>
              <a:pPr/>
              <a:t>7</a:t>
            </a:fld>
            <a:endParaRPr lang="en-US" dirty="0"/>
          </a:p>
        </p:txBody>
      </p:sp>
    </p:spTree>
    <p:extLst>
      <p:ext uri="{BB962C8B-B14F-4D97-AF65-F5344CB8AC3E}">
        <p14:creationId xmlns:p14="http://schemas.microsoft.com/office/powerpoint/2010/main" val="1253510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May</a:t>
            </a:r>
            <a:r>
              <a:rPr lang="en-US" dirty="0" smtClean="0"/>
              <a:t> we announced a scoring</a:t>
            </a:r>
            <a:r>
              <a:rPr lang="en-US" baseline="0" dirty="0" smtClean="0"/>
              <a:t> change in </a:t>
            </a:r>
            <a:r>
              <a:rPr lang="en-US" dirty="0" smtClean="0"/>
              <a:t>the contest to attract a larger pool of uncorrelated algorithms. We introduced a ‘beta badge’ and moved</a:t>
            </a:r>
            <a:r>
              <a:rPr lang="en-US" baseline="0" dirty="0" smtClean="0"/>
              <a:t> all algorithms with a trailing 12 month beta to spy of &lt; +/-0.3 to the top of the leaderboard.</a:t>
            </a:r>
            <a:endParaRPr lang="en-US" dirty="0" smtClean="0"/>
          </a:p>
          <a:p>
            <a:endParaRPr lang="en-US" dirty="0" smtClean="0"/>
          </a:p>
          <a:p>
            <a:r>
              <a:rPr lang="en-US" dirty="0" smtClean="0"/>
              <a:t>We’re seeing</a:t>
            </a:r>
            <a:r>
              <a:rPr lang="en-US" baseline="0" dirty="0" smtClean="0"/>
              <a:t> signs that the ‘crowd’ is starting to move in the right direction. But it’s still early and th</a:t>
            </a:r>
            <a:r>
              <a:rPr lang="en-US" dirty="0" smtClean="0"/>
              <a:t>ere</a:t>
            </a:r>
            <a:r>
              <a:rPr lang="en-US" baseline="0" dirty="0" smtClean="0"/>
              <a:t> i</a:t>
            </a:r>
            <a:r>
              <a:rPr lang="en-US" dirty="0" smtClean="0"/>
              <a:t>s a huge opportunity</a:t>
            </a:r>
            <a:r>
              <a:rPr lang="en-US" baseline="0" dirty="0" smtClean="0"/>
              <a:t> right now to get out in </a:t>
            </a:r>
            <a:r>
              <a:rPr lang="en-US" dirty="0" smtClean="0"/>
              <a:t>front, win the contest and get your strategy into the fund.</a:t>
            </a:r>
          </a:p>
          <a:p>
            <a:r>
              <a:rPr lang="en-US" dirty="0" smtClean="0"/>
              <a:t/>
            </a:r>
            <a:br>
              <a:rPr lang="en-US" dirty="0" smtClean="0"/>
            </a:br>
            <a:r>
              <a:rPr lang="en-US" dirty="0" smtClean="0"/>
              <a:t>Up</a:t>
            </a:r>
            <a:r>
              <a:rPr lang="en-US" baseline="0" dirty="0" smtClean="0"/>
              <a:t> next I’m going to talk a bit more the things we are looking FOR when selecting algorithms for the fund. </a:t>
            </a:r>
            <a:endParaRPr lang="en-US" dirty="0"/>
          </a:p>
        </p:txBody>
      </p:sp>
      <p:sp>
        <p:nvSpPr>
          <p:cNvPr id="4" name="Slide Number Placeholder 3"/>
          <p:cNvSpPr>
            <a:spLocks noGrp="1"/>
          </p:cNvSpPr>
          <p:nvPr>
            <p:ph type="sldNum" sz="quarter" idx="10"/>
          </p:nvPr>
        </p:nvSpPr>
        <p:spPr/>
        <p:txBody>
          <a:bodyPr/>
          <a:lstStyle/>
          <a:p>
            <a:fld id="{82C3B137-BC6E-4A7E-9A3E-3C09F3FF52C2}" type="slidenum">
              <a:rPr lang="en-US" smtClean="0"/>
              <a:pPr/>
              <a:t>8</a:t>
            </a:fld>
            <a:endParaRPr lang="en-US" dirty="0"/>
          </a:p>
        </p:txBody>
      </p:sp>
    </p:spTree>
    <p:extLst>
      <p:ext uri="{BB962C8B-B14F-4D97-AF65-F5344CB8AC3E}">
        <p14:creationId xmlns:p14="http://schemas.microsoft.com/office/powerpoint/2010/main" val="4012878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Examples of economic reasoning could be a supply and demand imbalance, a mixture of technical and fundamental drivers of stock price or a structural mispricing between an index ETF and its constituent stocks.</a:t>
            </a:r>
          </a:p>
          <a:p>
            <a:endParaRPr lang="en-US" dirty="0" smtClean="0"/>
          </a:p>
          <a:p>
            <a:r>
              <a:rPr lang="en-US" dirty="0" smtClean="0"/>
              <a:t>This is a tricky</a:t>
            </a:r>
            <a:r>
              <a:rPr lang="en-US" baseline="0" dirty="0" smtClean="0"/>
              <a:t> one to bake into an automated selection model of course. In a world where we use a manual overlay to select algorithms (which is certainly going to be true at least initially in selecting algorithms for our fund) we can talk with the algorithm author to understand this aspect. I’ll pick on Simon for a moment, in a good way, since</a:t>
            </a:r>
            <a:endParaRPr lang="en-US" dirty="0" smtClean="0"/>
          </a:p>
          <a:p>
            <a:endParaRPr lang="en-US" dirty="0"/>
          </a:p>
        </p:txBody>
      </p:sp>
      <p:sp>
        <p:nvSpPr>
          <p:cNvPr id="4" name="Slide Number Placeholder 3"/>
          <p:cNvSpPr>
            <a:spLocks noGrp="1"/>
          </p:cNvSpPr>
          <p:nvPr>
            <p:ph type="sldNum" sz="quarter" idx="10"/>
          </p:nvPr>
        </p:nvSpPr>
        <p:spPr/>
        <p:txBody>
          <a:bodyPr/>
          <a:lstStyle/>
          <a:p>
            <a:fld id="{82C3B137-BC6E-4A7E-9A3E-3C09F3FF52C2}" type="slidenum">
              <a:rPr lang="en-US" smtClean="0"/>
              <a:pPr/>
              <a:t>13</a:t>
            </a:fld>
            <a:endParaRPr lang="en-US" dirty="0"/>
          </a:p>
        </p:txBody>
      </p:sp>
    </p:spTree>
    <p:extLst>
      <p:ext uri="{BB962C8B-B14F-4D97-AF65-F5344CB8AC3E}">
        <p14:creationId xmlns:p14="http://schemas.microsoft.com/office/powerpoint/2010/main" val="2600203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4" name="Picture 13" descr="Quantopian_L.png"/>
          <p:cNvPicPr>
            <a:picLocks noChangeAspect="1"/>
          </p:cNvPicPr>
          <p:nvPr userDrawn="1"/>
        </p:nvPicPr>
        <p:blipFill rotWithShape="1">
          <a:blip r:embed="rId2">
            <a:extLst>
              <a:ext uri="{28A0092B-C50C-407E-A947-70E740481C1C}">
                <a14:useLocalDpi xmlns:a14="http://schemas.microsoft.com/office/drawing/2010/main" val="0"/>
              </a:ext>
            </a:extLst>
          </a:blip>
          <a:srcRect l="10314" t="42658" r="11283" b="42674"/>
          <a:stretch/>
        </p:blipFill>
        <p:spPr>
          <a:xfrm>
            <a:off x="380999" y="6400800"/>
            <a:ext cx="1524001" cy="22028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9" name="Picture 8" descr="Quantopian_L.png"/>
          <p:cNvPicPr>
            <a:picLocks noChangeAspect="1"/>
          </p:cNvPicPr>
          <p:nvPr userDrawn="1"/>
        </p:nvPicPr>
        <p:blipFill rotWithShape="1">
          <a:blip r:embed="rId2">
            <a:extLst>
              <a:ext uri="{28A0092B-C50C-407E-A947-70E740481C1C}">
                <a14:useLocalDpi xmlns:a14="http://schemas.microsoft.com/office/drawing/2010/main" val="0"/>
              </a:ext>
            </a:extLst>
          </a:blip>
          <a:srcRect l="10314" t="42658" r="11283" b="42674"/>
          <a:stretch/>
        </p:blipFill>
        <p:spPr>
          <a:xfrm>
            <a:off x="380999" y="6400800"/>
            <a:ext cx="1524001" cy="220289"/>
          </a:xfrm>
          <a:prstGeom prst="rect">
            <a:avLst/>
          </a:prstGeom>
        </p:spPr>
      </p:pic>
      <p:sp>
        <p:nvSpPr>
          <p:cNvPr id="11" name="Slide Number Placeholder 5"/>
          <p:cNvSpPr>
            <a:spLocks noGrp="1"/>
          </p:cNvSpPr>
          <p:nvPr>
            <p:ph type="sldNum" sz="quarter" idx="4"/>
          </p:nvPr>
        </p:nvSpPr>
        <p:spPr>
          <a:xfrm>
            <a:off x="5791200" y="6332537"/>
            <a:ext cx="2924175" cy="365125"/>
          </a:xfrm>
          <a:prstGeom prst="rect">
            <a:avLst/>
          </a:prstGeom>
        </p:spPr>
        <p:txBody>
          <a:bodyPr vert="horz" lIns="27432" tIns="45720" rIns="45720" bIns="45720" rtlCol="0" anchor="ctr"/>
          <a:lstStyle>
            <a:lvl1pPr algn="l">
              <a:defRPr sz="1200">
                <a:solidFill>
                  <a:schemeClr val="tx1">
                    <a:lumMod val="50000"/>
                    <a:lumOff val="50000"/>
                  </a:schemeClr>
                </a:solidFill>
                <a:latin typeface="Open Sans Light"/>
                <a:cs typeface="Open Sans Light"/>
              </a:defRPr>
            </a:lvl1pPr>
          </a:lstStyle>
          <a:p>
            <a:pPr algn="r"/>
            <a:r>
              <a:rPr lang="en-US" i="1" dirty="0" smtClean="0">
                <a:latin typeface="Klavika Regular"/>
              </a:rPr>
              <a:t>1/1/2013 – Confidential	   </a:t>
            </a:r>
            <a:fld id="{F7D65B1D-C82F-4FD6-B43A-27EA39268905}" type="slidenum">
              <a:rPr lang="en-US" i="1" smtClean="0">
                <a:latin typeface="Klavika Regular"/>
              </a:rPr>
              <a:pPr algn="r"/>
              <a:t>‹#›</a:t>
            </a:fld>
            <a:endParaRPr lang="en-US" i="1" dirty="0">
              <a:latin typeface="Klavika Regul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0" name="Picture 9" descr="Quantopian_L.png"/>
          <p:cNvPicPr>
            <a:picLocks noChangeAspect="1"/>
          </p:cNvPicPr>
          <p:nvPr userDrawn="1"/>
        </p:nvPicPr>
        <p:blipFill rotWithShape="1">
          <a:blip r:embed="rId2">
            <a:extLst>
              <a:ext uri="{28A0092B-C50C-407E-A947-70E740481C1C}">
                <a14:useLocalDpi xmlns:a14="http://schemas.microsoft.com/office/drawing/2010/main" val="0"/>
              </a:ext>
            </a:extLst>
          </a:blip>
          <a:srcRect l="10314" t="42658" r="11283" b="42674"/>
          <a:stretch/>
        </p:blipFill>
        <p:spPr>
          <a:xfrm>
            <a:off x="380999" y="6400800"/>
            <a:ext cx="1524001" cy="220289"/>
          </a:xfrm>
          <a:prstGeom prst="rect">
            <a:avLst/>
          </a:prstGeom>
        </p:spPr>
      </p:pic>
      <p:sp>
        <p:nvSpPr>
          <p:cNvPr id="12" name="Slide Number Placeholder 5"/>
          <p:cNvSpPr>
            <a:spLocks noGrp="1"/>
          </p:cNvSpPr>
          <p:nvPr>
            <p:ph type="sldNum" sz="quarter" idx="4"/>
          </p:nvPr>
        </p:nvSpPr>
        <p:spPr>
          <a:xfrm>
            <a:off x="5791200" y="6332537"/>
            <a:ext cx="2924175" cy="365125"/>
          </a:xfrm>
          <a:prstGeom prst="rect">
            <a:avLst/>
          </a:prstGeom>
        </p:spPr>
        <p:txBody>
          <a:bodyPr vert="horz" lIns="27432" tIns="45720" rIns="45720" bIns="45720" rtlCol="0" anchor="ctr"/>
          <a:lstStyle>
            <a:lvl1pPr algn="l">
              <a:defRPr sz="1200">
                <a:solidFill>
                  <a:schemeClr val="tx1">
                    <a:lumMod val="50000"/>
                    <a:lumOff val="50000"/>
                  </a:schemeClr>
                </a:solidFill>
                <a:latin typeface="Open Sans Light"/>
                <a:cs typeface="Open Sans Light"/>
              </a:defRPr>
            </a:lvl1pPr>
          </a:lstStyle>
          <a:p>
            <a:pPr algn="r"/>
            <a:r>
              <a:rPr lang="en-US" i="1" dirty="0" smtClean="0">
                <a:latin typeface="Klavika Regular"/>
              </a:rPr>
              <a:t>1/1/2013 – Confidential	   </a:t>
            </a:r>
            <a:fld id="{F7D65B1D-C82F-4FD6-B43A-27EA39268905}" type="slidenum">
              <a:rPr lang="en-US" i="1" smtClean="0">
                <a:latin typeface="Klavika Regular"/>
              </a:rPr>
              <a:pPr algn="r"/>
              <a:t>‹#›</a:t>
            </a:fld>
            <a:endParaRPr lang="en-US" i="1" dirty="0">
              <a:latin typeface="Klavika Regul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pic>
        <p:nvPicPr>
          <p:cNvPr id="10" name="Picture 9" descr="Quantopian_L.png"/>
          <p:cNvPicPr>
            <a:picLocks noChangeAspect="1"/>
          </p:cNvPicPr>
          <p:nvPr userDrawn="1"/>
        </p:nvPicPr>
        <p:blipFill rotWithShape="1">
          <a:blip r:embed="rId2">
            <a:extLst>
              <a:ext uri="{28A0092B-C50C-407E-A947-70E740481C1C}">
                <a14:useLocalDpi xmlns:a14="http://schemas.microsoft.com/office/drawing/2010/main" val="0"/>
              </a:ext>
            </a:extLst>
          </a:blip>
          <a:srcRect l="10314" t="42658" r="11283" b="42674"/>
          <a:stretch/>
        </p:blipFill>
        <p:spPr>
          <a:xfrm>
            <a:off x="380999" y="6404955"/>
            <a:ext cx="1524001" cy="220289"/>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000" kern="1200" dirty="0" smtClean="0">
                <a:solidFill>
                  <a:schemeClr val="tx1">
                    <a:lumMod val="65000"/>
                    <a:lumOff val="35000"/>
                  </a:schemeClr>
                </a:solidFill>
                <a:effectLst/>
                <a:latin typeface="Klavika Regular"/>
                <a:ea typeface="+mj-ea"/>
                <a:cs typeface="Klavika Light"/>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pic>
        <p:nvPicPr>
          <p:cNvPr id="13" name="Picture 12" descr="Quantopian_L.png"/>
          <p:cNvPicPr>
            <a:picLocks noChangeAspect="1"/>
          </p:cNvPicPr>
          <p:nvPr userDrawn="1"/>
        </p:nvPicPr>
        <p:blipFill rotWithShape="1">
          <a:blip r:embed="rId2">
            <a:extLst>
              <a:ext uri="{28A0092B-C50C-407E-A947-70E740481C1C}">
                <a14:useLocalDpi xmlns:a14="http://schemas.microsoft.com/office/drawing/2010/main" val="0"/>
              </a:ext>
            </a:extLst>
          </a:blip>
          <a:srcRect l="10314" t="42658" r="11283" b="42674"/>
          <a:stretch/>
        </p:blipFill>
        <p:spPr>
          <a:xfrm>
            <a:off x="380999" y="6400800"/>
            <a:ext cx="1524001" cy="220289"/>
          </a:xfrm>
          <a:prstGeom prst="rect">
            <a:avLst/>
          </a:prstGeom>
        </p:spPr>
      </p:pic>
      <p:sp>
        <p:nvSpPr>
          <p:cNvPr id="15" name="Slide Number Placeholder 5"/>
          <p:cNvSpPr>
            <a:spLocks noGrp="1"/>
          </p:cNvSpPr>
          <p:nvPr>
            <p:ph type="sldNum" sz="quarter" idx="4"/>
          </p:nvPr>
        </p:nvSpPr>
        <p:spPr>
          <a:xfrm>
            <a:off x="5791200" y="6332537"/>
            <a:ext cx="2924175" cy="365125"/>
          </a:xfrm>
          <a:prstGeom prst="rect">
            <a:avLst/>
          </a:prstGeom>
        </p:spPr>
        <p:txBody>
          <a:bodyPr vert="horz" lIns="27432" tIns="45720" rIns="45720" bIns="45720" rtlCol="0" anchor="ctr"/>
          <a:lstStyle>
            <a:lvl1pPr algn="l">
              <a:defRPr sz="1200">
                <a:solidFill>
                  <a:schemeClr val="tx1">
                    <a:lumMod val="50000"/>
                    <a:lumOff val="50000"/>
                  </a:schemeClr>
                </a:solidFill>
                <a:latin typeface="Open Sans Light"/>
                <a:cs typeface="Open Sans Light"/>
              </a:defRPr>
            </a:lvl1pPr>
          </a:lstStyle>
          <a:p>
            <a:pPr algn="r"/>
            <a:r>
              <a:rPr lang="en-US" i="1" dirty="0" smtClean="0">
                <a:latin typeface="Klavika Regular"/>
              </a:rPr>
              <a:t>1/1/2013 – Confidential	   </a:t>
            </a:r>
            <a:fld id="{F7D65B1D-C82F-4FD6-B43A-27EA39268905}" type="slidenum">
              <a:rPr lang="en-US" i="1" smtClean="0">
                <a:latin typeface="Klavika Regular"/>
              </a:rPr>
              <a:pPr algn="r"/>
              <a:t>‹#›</a:t>
            </a:fld>
            <a:endParaRPr lang="en-US" i="1" dirty="0">
              <a:latin typeface="Klavika Regul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1" name="Picture 10" descr="Quantopian_L.png"/>
          <p:cNvPicPr>
            <a:picLocks noChangeAspect="1"/>
          </p:cNvPicPr>
          <p:nvPr userDrawn="1"/>
        </p:nvPicPr>
        <p:blipFill rotWithShape="1">
          <a:blip r:embed="rId2">
            <a:extLst>
              <a:ext uri="{28A0092B-C50C-407E-A947-70E740481C1C}">
                <a14:useLocalDpi xmlns:a14="http://schemas.microsoft.com/office/drawing/2010/main" val="0"/>
              </a:ext>
            </a:extLst>
          </a:blip>
          <a:srcRect l="10314" t="42658" r="11283" b="42674"/>
          <a:stretch/>
        </p:blipFill>
        <p:spPr>
          <a:xfrm>
            <a:off x="380999" y="6400800"/>
            <a:ext cx="1524001" cy="220289"/>
          </a:xfrm>
          <a:prstGeom prst="rect">
            <a:avLst/>
          </a:prstGeom>
        </p:spPr>
      </p:pic>
      <p:sp>
        <p:nvSpPr>
          <p:cNvPr id="13" name="Slide Number Placeholder 5"/>
          <p:cNvSpPr>
            <a:spLocks noGrp="1"/>
          </p:cNvSpPr>
          <p:nvPr>
            <p:ph type="sldNum" sz="quarter" idx="4"/>
          </p:nvPr>
        </p:nvSpPr>
        <p:spPr>
          <a:xfrm>
            <a:off x="5791200" y="6332537"/>
            <a:ext cx="2924175" cy="365125"/>
          </a:xfrm>
          <a:prstGeom prst="rect">
            <a:avLst/>
          </a:prstGeom>
        </p:spPr>
        <p:txBody>
          <a:bodyPr vert="horz" lIns="27432" tIns="45720" rIns="45720" bIns="45720" rtlCol="0" anchor="ctr"/>
          <a:lstStyle>
            <a:lvl1pPr algn="l">
              <a:defRPr sz="1200">
                <a:solidFill>
                  <a:schemeClr val="tx1">
                    <a:lumMod val="50000"/>
                    <a:lumOff val="50000"/>
                  </a:schemeClr>
                </a:solidFill>
                <a:latin typeface="Open Sans Light"/>
                <a:cs typeface="Open Sans Light"/>
              </a:defRPr>
            </a:lvl1pPr>
          </a:lstStyle>
          <a:p>
            <a:pPr algn="r"/>
            <a:r>
              <a:rPr lang="en-US" i="1" dirty="0" smtClean="0">
                <a:latin typeface="Klavika Regular"/>
              </a:rPr>
              <a:t>1/1/2013 – Confidential	   </a:t>
            </a:r>
            <a:fld id="{F7D65B1D-C82F-4FD6-B43A-27EA39268905}" type="slidenum">
              <a:rPr lang="en-US" i="1" smtClean="0">
                <a:latin typeface="Klavika Regular"/>
              </a:rPr>
              <a:pPr algn="r"/>
              <a:t>‹#›</a:t>
            </a:fld>
            <a:endParaRPr lang="en-US" i="1" dirty="0">
              <a:latin typeface="Klavika Regul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4" name="Picture 13" descr="Quantopian_L.png"/>
          <p:cNvPicPr>
            <a:picLocks noChangeAspect="1"/>
          </p:cNvPicPr>
          <p:nvPr userDrawn="1"/>
        </p:nvPicPr>
        <p:blipFill rotWithShape="1">
          <a:blip r:embed="rId2">
            <a:extLst>
              <a:ext uri="{28A0092B-C50C-407E-A947-70E740481C1C}">
                <a14:useLocalDpi xmlns:a14="http://schemas.microsoft.com/office/drawing/2010/main" val="0"/>
              </a:ext>
            </a:extLst>
          </a:blip>
          <a:srcRect l="10314" t="42658" r="11283" b="42674"/>
          <a:stretch/>
        </p:blipFill>
        <p:spPr>
          <a:xfrm>
            <a:off x="380999" y="6400800"/>
            <a:ext cx="1524001" cy="220289"/>
          </a:xfrm>
          <a:prstGeom prst="rect">
            <a:avLst/>
          </a:prstGeom>
        </p:spPr>
      </p:pic>
      <p:sp>
        <p:nvSpPr>
          <p:cNvPr id="16" name="Slide Number Placeholder 5"/>
          <p:cNvSpPr>
            <a:spLocks noGrp="1"/>
          </p:cNvSpPr>
          <p:nvPr>
            <p:ph type="sldNum" sz="quarter" idx="4"/>
          </p:nvPr>
        </p:nvSpPr>
        <p:spPr>
          <a:xfrm>
            <a:off x="5791200" y="6332537"/>
            <a:ext cx="2924175" cy="365125"/>
          </a:xfrm>
          <a:prstGeom prst="rect">
            <a:avLst/>
          </a:prstGeom>
        </p:spPr>
        <p:txBody>
          <a:bodyPr vert="horz" lIns="27432" tIns="45720" rIns="45720" bIns="45720" rtlCol="0" anchor="ctr"/>
          <a:lstStyle>
            <a:lvl1pPr algn="l">
              <a:defRPr sz="1200">
                <a:solidFill>
                  <a:schemeClr val="tx1">
                    <a:lumMod val="50000"/>
                    <a:lumOff val="50000"/>
                  </a:schemeClr>
                </a:solidFill>
                <a:latin typeface="Open Sans Light"/>
                <a:cs typeface="Open Sans Light"/>
              </a:defRPr>
            </a:lvl1pPr>
          </a:lstStyle>
          <a:p>
            <a:pPr algn="r"/>
            <a:r>
              <a:rPr lang="en-US" i="1" dirty="0" smtClean="0">
                <a:latin typeface="Klavika Regular"/>
              </a:rPr>
              <a:t>1/1/2013 – Confidential	   </a:t>
            </a:r>
            <a:fld id="{F7D65B1D-C82F-4FD6-B43A-27EA39268905}" type="slidenum">
              <a:rPr lang="en-US" i="1" smtClean="0">
                <a:latin typeface="Klavika Regular"/>
              </a:rPr>
              <a:pPr algn="r"/>
              <a:t>‹#›</a:t>
            </a:fld>
            <a:endParaRPr lang="en-US" i="1" dirty="0">
              <a:latin typeface="Klavika Regul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pic>
        <p:nvPicPr>
          <p:cNvPr id="8" name="Picture 7" descr="Quantopian_L.png"/>
          <p:cNvPicPr>
            <a:picLocks noChangeAspect="1"/>
          </p:cNvPicPr>
          <p:nvPr userDrawn="1"/>
        </p:nvPicPr>
        <p:blipFill rotWithShape="1">
          <a:blip r:embed="rId2">
            <a:extLst>
              <a:ext uri="{28A0092B-C50C-407E-A947-70E740481C1C}">
                <a14:useLocalDpi xmlns:a14="http://schemas.microsoft.com/office/drawing/2010/main" val="0"/>
              </a:ext>
            </a:extLst>
          </a:blip>
          <a:srcRect l="10314" t="42658" r="11283" b="42674"/>
          <a:stretch/>
        </p:blipFill>
        <p:spPr>
          <a:xfrm>
            <a:off x="380999" y="6400800"/>
            <a:ext cx="1524001" cy="220289"/>
          </a:xfrm>
          <a:prstGeom prst="rect">
            <a:avLst/>
          </a:prstGeom>
        </p:spPr>
      </p:pic>
      <p:sp>
        <p:nvSpPr>
          <p:cNvPr id="10" name="Slide Number Placeholder 5"/>
          <p:cNvSpPr>
            <a:spLocks noGrp="1"/>
          </p:cNvSpPr>
          <p:nvPr>
            <p:ph type="sldNum" sz="quarter" idx="4"/>
          </p:nvPr>
        </p:nvSpPr>
        <p:spPr>
          <a:xfrm>
            <a:off x="5791200" y="6332537"/>
            <a:ext cx="2924175" cy="365125"/>
          </a:xfrm>
          <a:prstGeom prst="rect">
            <a:avLst/>
          </a:prstGeom>
        </p:spPr>
        <p:txBody>
          <a:bodyPr vert="horz" lIns="27432" tIns="45720" rIns="45720" bIns="45720" rtlCol="0" anchor="ctr"/>
          <a:lstStyle>
            <a:lvl1pPr algn="l">
              <a:defRPr sz="1200">
                <a:solidFill>
                  <a:schemeClr val="tx1">
                    <a:lumMod val="50000"/>
                    <a:lumOff val="50000"/>
                  </a:schemeClr>
                </a:solidFill>
                <a:latin typeface="Open Sans Light"/>
                <a:cs typeface="Open Sans Light"/>
              </a:defRPr>
            </a:lvl1pPr>
          </a:lstStyle>
          <a:p>
            <a:pPr algn="r"/>
            <a:r>
              <a:rPr lang="en-US" i="1" dirty="0" smtClean="0">
                <a:latin typeface="Klavika Regular"/>
              </a:rPr>
              <a:t>1/1/2013 – Confidential	   </a:t>
            </a:r>
            <a:fld id="{F7D65B1D-C82F-4FD6-B43A-27EA39268905}" type="slidenum">
              <a:rPr lang="en-US" i="1" smtClean="0">
                <a:latin typeface="Klavika Regular"/>
              </a:rPr>
              <a:pPr algn="r"/>
              <a:t>‹#›</a:t>
            </a:fld>
            <a:endParaRPr lang="en-US" i="1" dirty="0">
              <a:latin typeface="Klavika Regul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pic>
        <p:nvPicPr>
          <p:cNvPr id="10" name="Picture 9" descr="Quantopian_L.png"/>
          <p:cNvPicPr>
            <a:picLocks noChangeAspect="1"/>
          </p:cNvPicPr>
          <p:nvPr userDrawn="1"/>
        </p:nvPicPr>
        <p:blipFill rotWithShape="1">
          <a:blip r:embed="rId2">
            <a:extLst>
              <a:ext uri="{28A0092B-C50C-407E-A947-70E740481C1C}">
                <a14:useLocalDpi xmlns:a14="http://schemas.microsoft.com/office/drawing/2010/main" val="0"/>
              </a:ext>
            </a:extLst>
          </a:blip>
          <a:srcRect l="10314" t="42658" r="11283" b="42674"/>
          <a:stretch/>
        </p:blipFill>
        <p:spPr>
          <a:xfrm>
            <a:off x="380999" y="6400800"/>
            <a:ext cx="1524001" cy="220289"/>
          </a:xfrm>
          <a:prstGeom prst="rect">
            <a:avLst/>
          </a:prstGeom>
        </p:spPr>
      </p:pic>
      <p:sp>
        <p:nvSpPr>
          <p:cNvPr id="12" name="Slide Number Placeholder 5"/>
          <p:cNvSpPr>
            <a:spLocks noGrp="1"/>
          </p:cNvSpPr>
          <p:nvPr>
            <p:ph type="sldNum" sz="quarter" idx="4"/>
          </p:nvPr>
        </p:nvSpPr>
        <p:spPr>
          <a:xfrm>
            <a:off x="5791200" y="6332537"/>
            <a:ext cx="2924175" cy="365125"/>
          </a:xfrm>
          <a:prstGeom prst="rect">
            <a:avLst/>
          </a:prstGeom>
        </p:spPr>
        <p:txBody>
          <a:bodyPr vert="horz" lIns="27432" tIns="45720" rIns="45720" bIns="45720" rtlCol="0" anchor="ctr"/>
          <a:lstStyle>
            <a:lvl1pPr algn="l">
              <a:defRPr sz="1200">
                <a:solidFill>
                  <a:schemeClr val="tx1">
                    <a:lumMod val="50000"/>
                    <a:lumOff val="50000"/>
                  </a:schemeClr>
                </a:solidFill>
                <a:latin typeface="Open Sans Light"/>
                <a:cs typeface="Open Sans Light"/>
              </a:defRPr>
            </a:lvl1pPr>
          </a:lstStyle>
          <a:p>
            <a:pPr algn="r"/>
            <a:r>
              <a:rPr lang="en-US" i="1" dirty="0" smtClean="0">
                <a:latin typeface="Klavika Regular"/>
              </a:rPr>
              <a:t>1/1/2013 – Confidential	   </a:t>
            </a:r>
            <a:fld id="{F7D65B1D-C82F-4FD6-B43A-27EA39268905}" type="slidenum">
              <a:rPr lang="en-US" i="1" smtClean="0">
                <a:latin typeface="Klavika Regular"/>
              </a:rPr>
              <a:pPr algn="r"/>
              <a:t>‹#›</a:t>
            </a:fld>
            <a:endParaRPr lang="en-US" i="1" dirty="0">
              <a:latin typeface="Klavika Regul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pic>
        <p:nvPicPr>
          <p:cNvPr id="10" name="Picture 9" descr="Quantopian_L.png"/>
          <p:cNvPicPr>
            <a:picLocks noChangeAspect="1"/>
          </p:cNvPicPr>
          <p:nvPr userDrawn="1"/>
        </p:nvPicPr>
        <p:blipFill rotWithShape="1">
          <a:blip r:embed="rId2">
            <a:extLst>
              <a:ext uri="{28A0092B-C50C-407E-A947-70E740481C1C}">
                <a14:useLocalDpi xmlns:a14="http://schemas.microsoft.com/office/drawing/2010/main" val="0"/>
              </a:ext>
            </a:extLst>
          </a:blip>
          <a:srcRect l="10314" t="42658" r="11283" b="42674"/>
          <a:stretch/>
        </p:blipFill>
        <p:spPr>
          <a:xfrm>
            <a:off x="380999" y="6400800"/>
            <a:ext cx="1524001" cy="220289"/>
          </a:xfrm>
          <a:prstGeom prst="rect">
            <a:avLst/>
          </a:prstGeom>
        </p:spPr>
      </p:pic>
      <p:sp>
        <p:nvSpPr>
          <p:cNvPr id="12" name="Slide Number Placeholder 5"/>
          <p:cNvSpPr>
            <a:spLocks noGrp="1"/>
          </p:cNvSpPr>
          <p:nvPr>
            <p:ph type="sldNum" sz="quarter" idx="4"/>
          </p:nvPr>
        </p:nvSpPr>
        <p:spPr>
          <a:xfrm>
            <a:off x="5791200" y="6332537"/>
            <a:ext cx="2924175" cy="365125"/>
          </a:xfrm>
          <a:prstGeom prst="rect">
            <a:avLst/>
          </a:prstGeom>
        </p:spPr>
        <p:txBody>
          <a:bodyPr vert="horz" lIns="27432" tIns="45720" rIns="45720" bIns="45720" rtlCol="0" anchor="ctr"/>
          <a:lstStyle>
            <a:lvl1pPr algn="l">
              <a:defRPr sz="1200">
                <a:solidFill>
                  <a:schemeClr val="tx1">
                    <a:lumMod val="50000"/>
                    <a:lumOff val="50000"/>
                  </a:schemeClr>
                </a:solidFill>
                <a:latin typeface="Open Sans Light"/>
                <a:cs typeface="Open Sans Light"/>
              </a:defRPr>
            </a:lvl1pPr>
          </a:lstStyle>
          <a:p>
            <a:pPr algn="r"/>
            <a:r>
              <a:rPr lang="en-US" i="1" dirty="0" smtClean="0">
                <a:latin typeface="Klavika Regular"/>
              </a:rPr>
              <a:t>1/1/2013 – Confidential	   </a:t>
            </a:r>
            <a:fld id="{F7D65B1D-C82F-4FD6-B43A-27EA39268905}" type="slidenum">
              <a:rPr lang="en-US" i="1" smtClean="0">
                <a:latin typeface="Klavika Regular"/>
              </a:rPr>
              <a:pPr algn="r"/>
              <a:t>‹#›</a:t>
            </a:fld>
            <a:endParaRPr lang="en-US" i="1" dirty="0">
              <a:latin typeface="Klavika Regul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990600"/>
          </a:xfrm>
          <a:prstGeom prst="rect">
            <a:avLst/>
          </a:prstGeom>
        </p:spPr>
        <p:txBody>
          <a:bodyPr vert="horz" lIns="91440" tIns="45720" rIns="91440" bIns="45720" rtlCol="0" anchor="b">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hf hdr="0" dt="0"/>
  <p:txStyles>
    <p:titleStyle>
      <a:lvl1pPr algn="l" defTabSz="914400" rtl="0" eaLnBrk="1" latinLnBrk="0" hangingPunct="1">
        <a:lnSpc>
          <a:spcPts val="5800"/>
        </a:lnSpc>
        <a:spcBef>
          <a:spcPct val="0"/>
        </a:spcBef>
        <a:buNone/>
        <a:defRPr sz="3600" kern="1200">
          <a:solidFill>
            <a:schemeClr val="tx1">
              <a:lumMod val="65000"/>
              <a:lumOff val="35000"/>
            </a:schemeClr>
          </a:solidFill>
          <a:effectLst/>
          <a:latin typeface="Klavika Regular"/>
          <a:ea typeface="+mj-ea"/>
          <a:cs typeface="Klavika Light"/>
        </a:defRPr>
      </a:lvl1pPr>
    </p:titleStyle>
    <p:bodyStyle>
      <a:lvl1pPr marL="339725" indent="-339725" algn="l" defTabSz="914400" rtl="0" eaLnBrk="1" latinLnBrk="0" hangingPunct="1">
        <a:spcBef>
          <a:spcPct val="20000"/>
        </a:spcBef>
        <a:buClr>
          <a:schemeClr val="tx1">
            <a:lumMod val="65000"/>
            <a:lumOff val="35000"/>
          </a:schemeClr>
        </a:buClr>
        <a:buFont typeface="Wingdings" charset="2"/>
        <a:buChar char="§"/>
        <a:defRPr sz="2400" b="0" i="0" kern="1200">
          <a:solidFill>
            <a:schemeClr val="tx1">
              <a:lumMod val="65000"/>
              <a:lumOff val="35000"/>
            </a:schemeClr>
          </a:solidFill>
          <a:latin typeface="Klavika Regular"/>
          <a:ea typeface="+mn-ea"/>
          <a:cs typeface="+mn-cs"/>
        </a:defRPr>
      </a:lvl1pPr>
      <a:lvl2pPr marL="339725" indent="231775" algn="l" defTabSz="914400" rtl="0" eaLnBrk="1" latinLnBrk="0" hangingPunct="1">
        <a:spcBef>
          <a:spcPct val="20000"/>
        </a:spcBef>
        <a:buClr>
          <a:schemeClr val="tx1">
            <a:lumMod val="65000"/>
            <a:lumOff val="35000"/>
          </a:schemeClr>
        </a:buClr>
        <a:buFont typeface="Wingdings" charset="2"/>
        <a:buChar char="§"/>
        <a:defRPr sz="1600" b="0" i="0" kern="1200">
          <a:solidFill>
            <a:schemeClr val="tx1">
              <a:lumMod val="65000"/>
              <a:lumOff val="35000"/>
            </a:schemeClr>
          </a:solidFill>
          <a:latin typeface="Klavika Regular"/>
          <a:ea typeface="+mn-ea"/>
          <a:cs typeface="+mn-cs"/>
        </a:defRPr>
      </a:lvl2pPr>
      <a:lvl3pPr marL="1143000" indent="-228600" algn="l" defTabSz="914400" rtl="0" eaLnBrk="1" latinLnBrk="0" hangingPunct="1">
        <a:spcBef>
          <a:spcPct val="20000"/>
        </a:spcBef>
        <a:buClr>
          <a:schemeClr val="tx1">
            <a:lumMod val="65000"/>
            <a:lumOff val="35000"/>
          </a:schemeClr>
        </a:buClr>
        <a:buFont typeface="Wingdings" charset="2"/>
        <a:buChar char="§"/>
        <a:defRPr sz="1600" b="0" i="0" kern="1200">
          <a:solidFill>
            <a:schemeClr val="tx1">
              <a:lumMod val="65000"/>
              <a:lumOff val="35000"/>
            </a:schemeClr>
          </a:solidFill>
          <a:latin typeface="Klavika Regular"/>
          <a:ea typeface="+mn-ea"/>
          <a:cs typeface="+mn-cs"/>
        </a:defRPr>
      </a:lvl3pPr>
      <a:lvl4pPr marL="1600200" indent="-228600" algn="l" defTabSz="914400" rtl="0" eaLnBrk="1" latinLnBrk="0" hangingPunct="1">
        <a:spcBef>
          <a:spcPct val="20000"/>
        </a:spcBef>
        <a:buClr>
          <a:schemeClr val="tx1">
            <a:lumMod val="65000"/>
            <a:lumOff val="35000"/>
          </a:schemeClr>
        </a:buClr>
        <a:buFont typeface="Wingdings" charset="2"/>
        <a:buChar char="§"/>
        <a:defRPr sz="1600" b="0" i="0" kern="1200">
          <a:solidFill>
            <a:schemeClr val="tx1">
              <a:lumMod val="65000"/>
              <a:lumOff val="35000"/>
            </a:schemeClr>
          </a:solidFill>
          <a:latin typeface="Klavika Regular"/>
          <a:ea typeface="+mn-ea"/>
          <a:cs typeface="+mn-cs"/>
        </a:defRPr>
      </a:lvl4pPr>
      <a:lvl5pPr marL="2057400" indent="-228600" algn="l" defTabSz="914400" rtl="0" eaLnBrk="1" latinLnBrk="0" hangingPunct="1">
        <a:spcBef>
          <a:spcPct val="20000"/>
        </a:spcBef>
        <a:buClr>
          <a:schemeClr val="tx1">
            <a:lumMod val="65000"/>
            <a:lumOff val="35000"/>
          </a:schemeClr>
        </a:buClr>
        <a:buFont typeface="Wingdings" charset="2"/>
        <a:buChar char="§"/>
        <a:defRPr sz="1600" b="0" i="0" kern="1200">
          <a:solidFill>
            <a:schemeClr val="tx1">
              <a:lumMod val="65000"/>
              <a:lumOff val="35000"/>
            </a:schemeClr>
          </a:solidFill>
          <a:latin typeface="Klavika Regular"/>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Quantopian_S_PMS.eps"/>
          <p:cNvPicPr>
            <a:picLocks noChangeAspect="1"/>
          </p:cNvPicPr>
          <p:nvPr/>
        </p:nvPicPr>
        <p:blipFill rotWithShape="1">
          <a:blip r:embed="rId3">
            <a:extLst>
              <a:ext uri="{28A0092B-C50C-407E-A947-70E740481C1C}">
                <a14:useLocalDpi xmlns:a14="http://schemas.microsoft.com/office/drawing/2010/main" val="0"/>
              </a:ext>
            </a:extLst>
          </a:blip>
          <a:srcRect t="24308" b="25424"/>
          <a:stretch/>
        </p:blipFill>
        <p:spPr>
          <a:xfrm>
            <a:off x="3124200" y="3429000"/>
            <a:ext cx="3005465" cy="1167443"/>
          </a:xfrm>
          <a:prstGeom prst="rect">
            <a:avLst/>
          </a:prstGeom>
        </p:spPr>
      </p:pic>
      <p:sp>
        <p:nvSpPr>
          <p:cNvPr id="2" name="Title 1"/>
          <p:cNvSpPr>
            <a:spLocks noGrp="1"/>
          </p:cNvSpPr>
          <p:nvPr>
            <p:ph type="ctrTitle"/>
          </p:nvPr>
        </p:nvSpPr>
        <p:spPr>
          <a:xfrm>
            <a:off x="685800" y="457201"/>
            <a:ext cx="7772400" cy="2819400"/>
          </a:xfrm>
        </p:spPr>
        <p:txBody>
          <a:bodyPr>
            <a:normAutofit fontScale="90000"/>
          </a:bodyPr>
          <a:lstStyle/>
          <a:p>
            <a:pPr algn="ctr"/>
            <a:r>
              <a:rPr lang="en-US" sz="4000" dirty="0" smtClean="0"/>
              <a:t>Crowd-sourced Alpha: The Search for the Holy Grail of Investing</a:t>
            </a:r>
            <a:br>
              <a:rPr lang="en-US" sz="4000" dirty="0" smtClean="0"/>
            </a:br>
            <a:r>
              <a:rPr lang="en-US" sz="3600" dirty="0" smtClean="0"/>
              <a:t/>
            </a:r>
            <a:br>
              <a:rPr lang="en-US" sz="3600" dirty="0" smtClean="0"/>
            </a:br>
            <a:endParaRPr lang="en-US" sz="2400" dirty="0"/>
          </a:p>
        </p:txBody>
      </p:sp>
      <p:sp>
        <p:nvSpPr>
          <p:cNvPr id="3" name="Subtitle 2"/>
          <p:cNvSpPr>
            <a:spLocks noGrp="1"/>
          </p:cNvSpPr>
          <p:nvPr>
            <p:ph type="subTitle" idx="1"/>
          </p:nvPr>
        </p:nvSpPr>
        <p:spPr>
          <a:xfrm>
            <a:off x="1219200" y="4876800"/>
            <a:ext cx="7086600" cy="1371600"/>
          </a:xfrm>
        </p:spPr>
        <p:txBody>
          <a:bodyPr>
            <a:normAutofit/>
          </a:bodyPr>
          <a:lstStyle/>
          <a:p>
            <a:r>
              <a:rPr lang="en-US" sz="2400" dirty="0" smtClean="0"/>
              <a:t> Jessica Stauth, PhD – VP Quant Strategy</a:t>
            </a:r>
          </a:p>
          <a:p>
            <a:r>
              <a:rPr lang="en-US" sz="2000" dirty="0" smtClean="0"/>
              <a:t>Justin Lent, Director of Fund Development</a:t>
            </a:r>
          </a:p>
          <a:p>
            <a:r>
              <a:rPr lang="en-US" sz="2000" dirty="0" smtClean="0"/>
              <a:t>Thomas Wiecki, PhD – Lead Data Scientist</a:t>
            </a:r>
          </a:p>
        </p:txBody>
      </p:sp>
    </p:spTree>
    <p:extLst>
      <p:ext uri="{BB962C8B-B14F-4D97-AF65-F5344CB8AC3E}">
        <p14:creationId xmlns:p14="http://schemas.microsoft.com/office/powerpoint/2010/main" val="392211451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371600"/>
            <a:ext cx="8229600" cy="2057400"/>
          </a:xfrm>
        </p:spPr>
        <p:txBody>
          <a:bodyPr>
            <a:normAutofit/>
          </a:bodyPr>
          <a:lstStyle/>
          <a:p>
            <a:pPr marL="0" indent="0">
              <a:buNone/>
            </a:pPr>
            <a:r>
              <a:rPr lang="en-US" sz="2000" dirty="0" smtClean="0"/>
              <a:t>We want algorithms </a:t>
            </a:r>
            <a:r>
              <a:rPr lang="en-US" sz="2000" dirty="0"/>
              <a:t>that show stable profits. If your algorithm is losing money, or makes money in a volatile way, it isn't very helpful. We are looking for algorithms that consistently have a Sharpe ratio over 1.0.</a:t>
            </a:r>
          </a:p>
          <a:p>
            <a:endParaRPr lang="en-US" sz="2000" dirty="0"/>
          </a:p>
        </p:txBody>
      </p:sp>
      <p:sp>
        <p:nvSpPr>
          <p:cNvPr id="4" name="Title 1"/>
          <p:cNvSpPr txBox="1">
            <a:spLocks/>
          </p:cNvSpPr>
          <p:nvPr/>
        </p:nvSpPr>
        <p:spPr>
          <a:xfrm>
            <a:off x="304800" y="228600"/>
            <a:ext cx="8229600" cy="1066800"/>
          </a:xfrm>
          <a:prstGeom prst="rect">
            <a:avLst/>
          </a:prstGeom>
        </p:spPr>
        <p:txBody>
          <a:bodyPr vert="horz" lIns="91440" tIns="45720" rIns="91440" bIns="45720" rtlCol="0" anchor="b">
            <a:noAutofit/>
          </a:bodyPr>
          <a:lstStyle>
            <a:lvl1pPr algn="l" defTabSz="914400" rtl="0" eaLnBrk="1" latinLnBrk="0" hangingPunct="1">
              <a:lnSpc>
                <a:spcPts val="5800"/>
              </a:lnSpc>
              <a:spcBef>
                <a:spcPct val="0"/>
              </a:spcBef>
              <a:buNone/>
              <a:defRPr sz="3600" kern="1200">
                <a:solidFill>
                  <a:schemeClr val="tx1">
                    <a:lumMod val="65000"/>
                    <a:lumOff val="35000"/>
                  </a:schemeClr>
                </a:solidFill>
                <a:effectLst/>
                <a:latin typeface="Klavika Regular"/>
                <a:ea typeface="+mj-ea"/>
                <a:cs typeface="Klavika Light"/>
              </a:defRPr>
            </a:lvl1pPr>
          </a:lstStyle>
          <a:p>
            <a:pPr>
              <a:lnSpc>
                <a:spcPct val="100000"/>
              </a:lnSpc>
            </a:pPr>
            <a:r>
              <a:rPr lang="en-US" dirty="0" smtClean="0">
                <a:solidFill>
                  <a:schemeClr val="tx1">
                    <a:lumMod val="50000"/>
                    <a:lumOff val="50000"/>
                  </a:schemeClr>
                </a:solidFill>
              </a:rPr>
              <a:t>What we look for: </a:t>
            </a:r>
            <a:r>
              <a:rPr lang="en-US" dirty="0" smtClean="0"/>
              <a:t/>
            </a:r>
            <a:br>
              <a:rPr lang="en-US" dirty="0" smtClean="0"/>
            </a:br>
            <a:r>
              <a:rPr lang="en-US" dirty="0"/>
              <a:t>Consistent Profitability</a:t>
            </a:r>
          </a:p>
        </p:txBody>
      </p:sp>
      <p:pic>
        <p:nvPicPr>
          <p:cNvPr id="6" name="Picture 5" descr="Screen Shot 2015-06-16 at 5.57.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743200"/>
            <a:ext cx="8686800" cy="2132392"/>
          </a:xfrm>
          <a:prstGeom prst="rect">
            <a:avLst/>
          </a:prstGeom>
        </p:spPr>
      </p:pic>
    </p:spTree>
    <p:extLst>
      <p:ext uri="{BB962C8B-B14F-4D97-AF65-F5344CB8AC3E}">
        <p14:creationId xmlns:p14="http://schemas.microsoft.com/office/powerpoint/2010/main" val="29181378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265237"/>
            <a:ext cx="8229600" cy="4525963"/>
          </a:xfrm>
        </p:spPr>
        <p:txBody>
          <a:bodyPr>
            <a:normAutofit/>
          </a:bodyPr>
          <a:lstStyle/>
          <a:p>
            <a:pPr marL="0" indent="0">
              <a:buNone/>
            </a:pPr>
            <a:r>
              <a:rPr lang="en-US" sz="2000" dirty="0" smtClean="0"/>
              <a:t>Your </a:t>
            </a:r>
            <a:r>
              <a:rPr lang="en-US" sz="2000" dirty="0"/>
              <a:t>algorithm has to actively trade. We measure that by looking at how often your portfolio turns over per year. </a:t>
            </a:r>
            <a:r>
              <a:rPr lang="en-US" sz="2000" dirty="0" smtClean="0"/>
              <a:t>We </a:t>
            </a:r>
            <a:r>
              <a:rPr lang="en-US" sz="2000" dirty="0"/>
              <a:t>are looking for algorithms that turn over their portfolio between 12 and 500 </a:t>
            </a:r>
            <a:r>
              <a:rPr lang="en-US" sz="2000" dirty="0" smtClean="0"/>
              <a:t>times/year.</a:t>
            </a:r>
            <a:endParaRPr lang="en-US" sz="2000" dirty="0"/>
          </a:p>
          <a:p>
            <a:pPr marL="0" indent="0">
              <a:buNone/>
            </a:pPr>
            <a:endParaRPr lang="en-US" sz="2000" dirty="0"/>
          </a:p>
        </p:txBody>
      </p:sp>
      <p:sp>
        <p:nvSpPr>
          <p:cNvPr id="4" name="Title 1"/>
          <p:cNvSpPr txBox="1">
            <a:spLocks/>
          </p:cNvSpPr>
          <p:nvPr/>
        </p:nvSpPr>
        <p:spPr>
          <a:xfrm>
            <a:off x="304800" y="228600"/>
            <a:ext cx="8229600" cy="1066800"/>
          </a:xfrm>
          <a:prstGeom prst="rect">
            <a:avLst/>
          </a:prstGeom>
        </p:spPr>
        <p:txBody>
          <a:bodyPr vert="horz" lIns="91440" tIns="45720" rIns="91440" bIns="45720" rtlCol="0" anchor="b">
            <a:noAutofit/>
          </a:bodyPr>
          <a:lstStyle>
            <a:lvl1pPr algn="l" defTabSz="914400" rtl="0" eaLnBrk="1" latinLnBrk="0" hangingPunct="1">
              <a:lnSpc>
                <a:spcPts val="5800"/>
              </a:lnSpc>
              <a:spcBef>
                <a:spcPct val="0"/>
              </a:spcBef>
              <a:buNone/>
              <a:defRPr sz="3600" kern="1200">
                <a:solidFill>
                  <a:schemeClr val="tx1">
                    <a:lumMod val="65000"/>
                    <a:lumOff val="35000"/>
                  </a:schemeClr>
                </a:solidFill>
                <a:effectLst/>
                <a:latin typeface="Klavika Regular"/>
                <a:ea typeface="+mj-ea"/>
                <a:cs typeface="Klavika Light"/>
              </a:defRPr>
            </a:lvl1pPr>
          </a:lstStyle>
          <a:p>
            <a:pPr>
              <a:lnSpc>
                <a:spcPct val="100000"/>
              </a:lnSpc>
            </a:pPr>
            <a:r>
              <a:rPr lang="en-US" dirty="0" smtClean="0">
                <a:solidFill>
                  <a:schemeClr val="tx1">
                    <a:lumMod val="50000"/>
                    <a:lumOff val="50000"/>
                  </a:schemeClr>
                </a:solidFill>
              </a:rPr>
              <a:t>What we look for: </a:t>
            </a:r>
            <a:r>
              <a:rPr lang="en-US" dirty="0" smtClean="0"/>
              <a:t/>
            </a:r>
            <a:br>
              <a:rPr lang="en-US" dirty="0" smtClean="0"/>
            </a:br>
            <a:r>
              <a:rPr lang="en-US" dirty="0" smtClean="0"/>
              <a:t>Active Trading</a:t>
            </a:r>
            <a:endParaRPr lang="en-US" dirty="0"/>
          </a:p>
        </p:txBody>
      </p:sp>
      <p:pic>
        <p:nvPicPr>
          <p:cNvPr id="6" name="Picture 5" descr="Screen Shot 2015-06-16 at 6.02.0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2286000"/>
            <a:ext cx="4368651" cy="4250748"/>
          </a:xfrm>
          <a:prstGeom prst="rect">
            <a:avLst/>
          </a:prstGeom>
        </p:spPr>
      </p:pic>
    </p:spTree>
    <p:extLst>
      <p:ext uri="{BB962C8B-B14F-4D97-AF65-F5344CB8AC3E}">
        <p14:creationId xmlns:p14="http://schemas.microsoft.com/office/powerpoint/2010/main" val="12627027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371600"/>
            <a:ext cx="8229600" cy="4525963"/>
          </a:xfrm>
        </p:spPr>
        <p:txBody>
          <a:bodyPr>
            <a:normAutofit/>
          </a:bodyPr>
          <a:lstStyle/>
          <a:p>
            <a:pPr marL="0" indent="0">
              <a:buNone/>
            </a:pPr>
            <a:r>
              <a:rPr lang="en-US" sz="2000" dirty="0" smtClean="0"/>
              <a:t>We look for algorithms with </a:t>
            </a:r>
            <a:r>
              <a:rPr lang="en-US" sz="2000" dirty="0"/>
              <a:t>between -30% and +30% average pairwise correlation with the other algorithms in our portfolio</a:t>
            </a:r>
            <a:r>
              <a:rPr lang="en-US" sz="2000" dirty="0" smtClean="0"/>
              <a:t>.</a:t>
            </a:r>
            <a:endParaRPr lang="en-US" sz="2000" dirty="0"/>
          </a:p>
        </p:txBody>
      </p:sp>
      <p:sp>
        <p:nvSpPr>
          <p:cNvPr id="4" name="Title 1"/>
          <p:cNvSpPr txBox="1">
            <a:spLocks/>
          </p:cNvSpPr>
          <p:nvPr/>
        </p:nvSpPr>
        <p:spPr>
          <a:xfrm>
            <a:off x="304800" y="228600"/>
            <a:ext cx="8229600" cy="1066800"/>
          </a:xfrm>
          <a:prstGeom prst="rect">
            <a:avLst/>
          </a:prstGeom>
        </p:spPr>
        <p:txBody>
          <a:bodyPr vert="horz" lIns="91440" tIns="45720" rIns="91440" bIns="45720" rtlCol="0" anchor="b">
            <a:noAutofit/>
          </a:bodyPr>
          <a:lstStyle>
            <a:lvl1pPr algn="l" defTabSz="914400" rtl="0" eaLnBrk="1" latinLnBrk="0" hangingPunct="1">
              <a:lnSpc>
                <a:spcPts val="5800"/>
              </a:lnSpc>
              <a:spcBef>
                <a:spcPct val="0"/>
              </a:spcBef>
              <a:buNone/>
              <a:defRPr sz="3600" kern="1200">
                <a:solidFill>
                  <a:schemeClr val="tx1">
                    <a:lumMod val="65000"/>
                    <a:lumOff val="35000"/>
                  </a:schemeClr>
                </a:solidFill>
                <a:effectLst/>
                <a:latin typeface="Klavika Regular"/>
                <a:ea typeface="+mj-ea"/>
                <a:cs typeface="Klavika Light"/>
              </a:defRPr>
            </a:lvl1pPr>
          </a:lstStyle>
          <a:p>
            <a:pPr>
              <a:lnSpc>
                <a:spcPct val="100000"/>
              </a:lnSpc>
            </a:pPr>
            <a:r>
              <a:rPr lang="en-US" dirty="0" smtClean="0">
                <a:solidFill>
                  <a:schemeClr val="tx1">
                    <a:lumMod val="50000"/>
                    <a:lumOff val="50000"/>
                  </a:schemeClr>
                </a:solidFill>
              </a:rPr>
              <a:t>What we look for: </a:t>
            </a:r>
            <a:r>
              <a:rPr lang="en-US" dirty="0" smtClean="0"/>
              <a:t/>
            </a:r>
            <a:br>
              <a:rPr lang="en-US" dirty="0" smtClean="0"/>
            </a:br>
            <a:r>
              <a:rPr lang="en-US" dirty="0" smtClean="0"/>
              <a:t>Low Correlation to Peers</a:t>
            </a:r>
            <a:endParaRPr lang="en-US" dirty="0"/>
          </a:p>
        </p:txBody>
      </p:sp>
      <p:pic>
        <p:nvPicPr>
          <p:cNvPr id="6" name="Picture 5" descr="Screen Shot 2015-06-16 at 6.10.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2209800"/>
            <a:ext cx="5029200" cy="4044036"/>
          </a:xfrm>
          <a:prstGeom prst="rect">
            <a:avLst/>
          </a:prstGeom>
        </p:spPr>
      </p:pic>
      <p:sp>
        <p:nvSpPr>
          <p:cNvPr id="7" name="8-Point Star 6"/>
          <p:cNvSpPr/>
          <p:nvPr/>
        </p:nvSpPr>
        <p:spPr>
          <a:xfrm>
            <a:off x="5715000" y="5562600"/>
            <a:ext cx="1066800" cy="838200"/>
          </a:xfrm>
          <a:prstGeom prst="star8">
            <a:avLst/>
          </a:prstGeom>
          <a:no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8-Point Star 7"/>
          <p:cNvSpPr/>
          <p:nvPr/>
        </p:nvSpPr>
        <p:spPr>
          <a:xfrm>
            <a:off x="3200400" y="5562600"/>
            <a:ext cx="1066800" cy="838200"/>
          </a:xfrm>
          <a:prstGeom prst="star8">
            <a:avLst/>
          </a:prstGeom>
          <a:no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85742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371600"/>
            <a:ext cx="8229600" cy="4297363"/>
          </a:xfrm>
        </p:spPr>
        <p:txBody>
          <a:bodyPr>
            <a:normAutofit/>
          </a:bodyPr>
          <a:lstStyle/>
          <a:p>
            <a:pPr marL="0" indent="0">
              <a:buNone/>
            </a:pPr>
            <a:r>
              <a:rPr lang="en-US" sz="2000" dirty="0" smtClean="0"/>
              <a:t>We </a:t>
            </a:r>
            <a:r>
              <a:rPr lang="en-US" sz="2000" dirty="0"/>
              <a:t>are are looking for algorithms that are driven by underlying economic reasoning. </a:t>
            </a:r>
          </a:p>
        </p:txBody>
      </p:sp>
      <p:sp>
        <p:nvSpPr>
          <p:cNvPr id="4" name="Title 1"/>
          <p:cNvSpPr txBox="1">
            <a:spLocks/>
          </p:cNvSpPr>
          <p:nvPr/>
        </p:nvSpPr>
        <p:spPr>
          <a:xfrm>
            <a:off x="304800" y="228600"/>
            <a:ext cx="8229600" cy="1066800"/>
          </a:xfrm>
          <a:prstGeom prst="rect">
            <a:avLst/>
          </a:prstGeom>
        </p:spPr>
        <p:txBody>
          <a:bodyPr vert="horz" lIns="91440" tIns="45720" rIns="91440" bIns="45720" rtlCol="0" anchor="b">
            <a:noAutofit/>
          </a:bodyPr>
          <a:lstStyle>
            <a:lvl1pPr algn="l" defTabSz="914400" rtl="0" eaLnBrk="1" latinLnBrk="0" hangingPunct="1">
              <a:lnSpc>
                <a:spcPts val="5800"/>
              </a:lnSpc>
              <a:spcBef>
                <a:spcPct val="0"/>
              </a:spcBef>
              <a:buNone/>
              <a:defRPr sz="3600" kern="1200">
                <a:solidFill>
                  <a:schemeClr val="tx1">
                    <a:lumMod val="65000"/>
                    <a:lumOff val="35000"/>
                  </a:schemeClr>
                </a:solidFill>
                <a:effectLst/>
                <a:latin typeface="Klavika Regular"/>
                <a:ea typeface="+mj-ea"/>
                <a:cs typeface="Klavika Light"/>
              </a:defRPr>
            </a:lvl1pPr>
          </a:lstStyle>
          <a:p>
            <a:pPr>
              <a:lnSpc>
                <a:spcPct val="100000"/>
              </a:lnSpc>
            </a:pPr>
            <a:r>
              <a:rPr lang="en-US" dirty="0" smtClean="0">
                <a:solidFill>
                  <a:schemeClr val="tx1">
                    <a:lumMod val="50000"/>
                    <a:lumOff val="50000"/>
                  </a:schemeClr>
                </a:solidFill>
              </a:rPr>
              <a:t>What we look for: </a:t>
            </a:r>
            <a:r>
              <a:rPr lang="en-US" dirty="0" smtClean="0"/>
              <a:t/>
            </a:r>
            <a:br>
              <a:rPr lang="en-US" dirty="0" smtClean="0"/>
            </a:br>
            <a:r>
              <a:rPr lang="en-US" dirty="0" smtClean="0"/>
              <a:t>Strategic Intent</a:t>
            </a:r>
            <a:endParaRPr lang="en-US" dirty="0"/>
          </a:p>
        </p:txBody>
      </p:sp>
      <p:pic>
        <p:nvPicPr>
          <p:cNvPr id="6" name="Picture 5" descr="Screen Shot 2015-06-16 at 6.22.04 PM.png"/>
          <p:cNvPicPr>
            <a:picLocks noChangeAspect="1"/>
          </p:cNvPicPr>
          <p:nvPr/>
        </p:nvPicPr>
        <p:blipFill rotWithShape="1">
          <a:blip r:embed="rId3">
            <a:extLst>
              <a:ext uri="{28A0092B-C50C-407E-A947-70E740481C1C}">
                <a14:useLocalDpi xmlns:a14="http://schemas.microsoft.com/office/drawing/2010/main" val="0"/>
              </a:ext>
            </a:extLst>
          </a:blip>
          <a:srcRect b="6542"/>
          <a:stretch/>
        </p:blipFill>
        <p:spPr>
          <a:xfrm>
            <a:off x="1600200" y="2209800"/>
            <a:ext cx="5471652" cy="3974164"/>
          </a:xfrm>
          <a:prstGeom prst="rect">
            <a:avLst/>
          </a:prstGeom>
        </p:spPr>
      </p:pic>
    </p:spTree>
    <p:extLst>
      <p:ext uri="{BB962C8B-B14F-4D97-AF65-F5344CB8AC3E}">
        <p14:creationId xmlns:p14="http://schemas.microsoft.com/office/powerpoint/2010/main" val="694356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6-16 at 6.24.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371600"/>
            <a:ext cx="6667500" cy="4897368"/>
          </a:xfrm>
          <a:prstGeom prst="rect">
            <a:avLst/>
          </a:prstGeom>
        </p:spPr>
      </p:pic>
      <p:sp>
        <p:nvSpPr>
          <p:cNvPr id="5" name="Title 1"/>
          <p:cNvSpPr txBox="1">
            <a:spLocks/>
          </p:cNvSpPr>
          <p:nvPr/>
        </p:nvSpPr>
        <p:spPr>
          <a:xfrm>
            <a:off x="304800" y="228600"/>
            <a:ext cx="8229600" cy="1066800"/>
          </a:xfrm>
          <a:prstGeom prst="rect">
            <a:avLst/>
          </a:prstGeom>
        </p:spPr>
        <p:txBody>
          <a:bodyPr vert="horz" lIns="91440" tIns="45720" rIns="91440" bIns="45720" rtlCol="0" anchor="b">
            <a:noAutofit/>
          </a:bodyPr>
          <a:lstStyle>
            <a:lvl1pPr algn="l" defTabSz="914400" rtl="0" eaLnBrk="1" latinLnBrk="0" hangingPunct="1">
              <a:lnSpc>
                <a:spcPts val="5800"/>
              </a:lnSpc>
              <a:spcBef>
                <a:spcPct val="0"/>
              </a:spcBef>
              <a:buNone/>
              <a:defRPr sz="3600" kern="1200">
                <a:solidFill>
                  <a:schemeClr val="tx1">
                    <a:lumMod val="65000"/>
                    <a:lumOff val="35000"/>
                  </a:schemeClr>
                </a:solidFill>
                <a:effectLst/>
                <a:latin typeface="Klavika Regular"/>
                <a:ea typeface="+mj-ea"/>
                <a:cs typeface="Klavika Light"/>
              </a:defRPr>
            </a:lvl1pPr>
          </a:lstStyle>
          <a:p>
            <a:pPr>
              <a:lnSpc>
                <a:spcPct val="100000"/>
              </a:lnSpc>
            </a:pPr>
            <a:r>
              <a:rPr lang="en-US" dirty="0" smtClean="0">
                <a:solidFill>
                  <a:schemeClr val="tx1">
                    <a:lumMod val="50000"/>
                    <a:lumOff val="50000"/>
                  </a:schemeClr>
                </a:solidFill>
              </a:rPr>
              <a:t>What we look for: </a:t>
            </a:r>
            <a:r>
              <a:rPr lang="en-US" dirty="0" smtClean="0"/>
              <a:t/>
            </a:r>
            <a:br>
              <a:rPr lang="en-US" dirty="0" smtClean="0"/>
            </a:br>
            <a:r>
              <a:rPr lang="en-US" dirty="0" smtClean="0"/>
              <a:t>Strategic Intent</a:t>
            </a:r>
            <a:endParaRPr lang="en-US" dirty="0"/>
          </a:p>
        </p:txBody>
      </p:sp>
    </p:spTree>
    <p:extLst>
      <p:ext uri="{BB962C8B-B14F-4D97-AF65-F5344CB8AC3E}">
        <p14:creationId xmlns:p14="http://schemas.microsoft.com/office/powerpoint/2010/main" val="285711165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5-06-16 at 6.42.5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2682328"/>
            <a:ext cx="6477000" cy="3625630"/>
          </a:xfrm>
          <a:prstGeom prst="rect">
            <a:avLst/>
          </a:prstGeom>
        </p:spPr>
      </p:pic>
      <p:sp>
        <p:nvSpPr>
          <p:cNvPr id="2" name="Title 1"/>
          <p:cNvSpPr>
            <a:spLocks noGrp="1"/>
          </p:cNvSpPr>
          <p:nvPr>
            <p:ph type="title"/>
          </p:nvPr>
        </p:nvSpPr>
        <p:spPr/>
        <p:txBody>
          <a:bodyPr/>
          <a:lstStyle/>
          <a:p>
            <a:r>
              <a:rPr lang="en-US" dirty="0" smtClean="0">
                <a:solidFill>
                  <a:schemeClr val="tx1">
                    <a:lumMod val="50000"/>
                    <a:lumOff val="50000"/>
                  </a:schemeClr>
                </a:solidFill>
              </a:rPr>
              <a:t>What we don’t look for…</a:t>
            </a:r>
            <a:endParaRPr lang="en-US" dirty="0">
              <a:solidFill>
                <a:schemeClr val="tx1">
                  <a:lumMod val="50000"/>
                  <a:lumOff val="50000"/>
                </a:schemeClr>
              </a:solidFill>
            </a:endParaRPr>
          </a:p>
        </p:txBody>
      </p:sp>
      <p:sp>
        <p:nvSpPr>
          <p:cNvPr id="3" name="Content Placeholder 2"/>
          <p:cNvSpPr>
            <a:spLocks noGrp="1"/>
          </p:cNvSpPr>
          <p:nvPr>
            <p:ph idx="1"/>
          </p:nvPr>
        </p:nvSpPr>
        <p:spPr>
          <a:xfrm>
            <a:off x="457200" y="1066800"/>
            <a:ext cx="8229600" cy="4525963"/>
          </a:xfrm>
        </p:spPr>
        <p:txBody>
          <a:bodyPr>
            <a:normAutofit/>
          </a:bodyPr>
          <a:lstStyle/>
          <a:p>
            <a:r>
              <a:rPr lang="en-US" sz="2800" dirty="0" smtClean="0"/>
              <a:t>Overfitting</a:t>
            </a:r>
          </a:p>
          <a:p>
            <a:r>
              <a:rPr lang="en-US" sz="2800" dirty="0" smtClean="0"/>
              <a:t>Data snooping</a:t>
            </a:r>
          </a:p>
          <a:p>
            <a:r>
              <a:rPr lang="en-US" sz="2800" dirty="0" smtClean="0"/>
              <a:t>Spurious correlations</a:t>
            </a:r>
            <a:endParaRPr lang="en-US" sz="2800" dirty="0"/>
          </a:p>
        </p:txBody>
      </p:sp>
      <p:sp>
        <p:nvSpPr>
          <p:cNvPr id="5" name="Oval 4"/>
          <p:cNvSpPr/>
          <p:nvPr/>
        </p:nvSpPr>
        <p:spPr>
          <a:xfrm>
            <a:off x="5715000" y="3733800"/>
            <a:ext cx="1676400" cy="1676400"/>
          </a:xfrm>
          <a:prstGeom prst="ellipse">
            <a:avLst/>
          </a:prstGeom>
          <a:solidFill>
            <a:srgbClr val="2F883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latin typeface="Klavika regular"/>
                <a:cs typeface="Klavika regular"/>
              </a:rPr>
              <a:t>CONSISTENCY</a:t>
            </a:r>
            <a:endParaRPr lang="en-US" sz="1000" dirty="0" smtClean="0">
              <a:latin typeface="Klavika regular"/>
              <a:cs typeface="Klavika regular"/>
            </a:endParaRPr>
          </a:p>
          <a:p>
            <a:pPr algn="ctr"/>
            <a:r>
              <a:rPr lang="en-US" sz="2400" dirty="0" smtClean="0">
                <a:latin typeface="Klavika regular"/>
                <a:cs typeface="Klavika regular"/>
              </a:rPr>
              <a:t>0.85</a:t>
            </a:r>
            <a:endParaRPr lang="en-US" sz="2400" dirty="0">
              <a:latin typeface="Klavika regular"/>
              <a:cs typeface="Klavika regular"/>
            </a:endParaRPr>
          </a:p>
        </p:txBody>
      </p:sp>
    </p:spTree>
    <p:extLst>
      <p:ext uri="{BB962C8B-B14F-4D97-AF65-F5344CB8AC3E}">
        <p14:creationId xmlns:p14="http://schemas.microsoft.com/office/powerpoint/2010/main" val="24489203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990600"/>
          </a:xfrm>
        </p:spPr>
        <p:txBody>
          <a:bodyPr/>
          <a:lstStyle/>
          <a:p>
            <a:pPr>
              <a:lnSpc>
                <a:spcPct val="100000"/>
              </a:lnSpc>
            </a:pPr>
            <a:r>
              <a:rPr lang="en-US" dirty="0" smtClean="0">
                <a:solidFill>
                  <a:srgbClr val="7F7F7F"/>
                </a:solidFill>
              </a:rPr>
              <a:t>To help you better analyze your algo and get into the fund…</a:t>
            </a:r>
            <a:endParaRPr lang="en-US" dirty="0">
              <a:solidFill>
                <a:srgbClr val="7F7F7F"/>
              </a:solidFill>
            </a:endParaRPr>
          </a:p>
        </p:txBody>
      </p:sp>
      <p:sp>
        <p:nvSpPr>
          <p:cNvPr id="3" name="Content Placeholder 2"/>
          <p:cNvSpPr>
            <a:spLocks noGrp="1"/>
          </p:cNvSpPr>
          <p:nvPr>
            <p:ph idx="1"/>
          </p:nvPr>
        </p:nvSpPr>
        <p:spPr>
          <a:xfrm>
            <a:off x="457200" y="1265237"/>
            <a:ext cx="8229600" cy="4525963"/>
          </a:xfrm>
        </p:spPr>
        <p:txBody>
          <a:bodyPr/>
          <a:lstStyle/>
          <a:p>
            <a:pPr marL="0" indent="0">
              <a:buNone/>
            </a:pPr>
            <a:r>
              <a:rPr lang="en-US" dirty="0" smtClean="0"/>
              <a:t>We’ll give you the same tear sheet analysis we built in-house to evaluate our own portfolio.</a:t>
            </a:r>
            <a:endParaRPr lang="en-US" dirty="0"/>
          </a:p>
        </p:txBody>
      </p:sp>
      <p:grpSp>
        <p:nvGrpSpPr>
          <p:cNvPr id="12" name="Group 11"/>
          <p:cNvGrpSpPr/>
          <p:nvPr/>
        </p:nvGrpSpPr>
        <p:grpSpPr>
          <a:xfrm>
            <a:off x="457200" y="2095500"/>
            <a:ext cx="8534400" cy="4522232"/>
            <a:chOff x="457200" y="2095500"/>
            <a:chExt cx="8534400" cy="4522232"/>
          </a:xfrm>
        </p:grpSpPr>
        <p:grpSp>
          <p:nvGrpSpPr>
            <p:cNvPr id="10" name="Group 9"/>
            <p:cNvGrpSpPr/>
            <p:nvPr/>
          </p:nvGrpSpPr>
          <p:grpSpPr>
            <a:xfrm>
              <a:off x="457200" y="2095500"/>
              <a:ext cx="8229600" cy="4305300"/>
              <a:chOff x="457200" y="2057400"/>
              <a:chExt cx="8229600" cy="4305300"/>
            </a:xfrm>
          </p:grpSpPr>
          <p:pic>
            <p:nvPicPr>
              <p:cNvPr id="6" name="Picture 5" descr="Screen Shot 2015-06-16 at 6.37.48 PM.png"/>
              <p:cNvPicPr>
                <a:picLocks noChangeAspect="1"/>
              </p:cNvPicPr>
              <p:nvPr/>
            </p:nvPicPr>
            <p:blipFill rotWithShape="1">
              <a:blip r:embed="rId2">
                <a:extLst>
                  <a:ext uri="{28A0092B-C50C-407E-A947-70E740481C1C}">
                    <a14:useLocalDpi xmlns:a14="http://schemas.microsoft.com/office/drawing/2010/main" val="0"/>
                  </a:ext>
                </a:extLst>
              </a:blip>
              <a:srcRect t="30307"/>
              <a:stretch/>
            </p:blipFill>
            <p:spPr>
              <a:xfrm>
                <a:off x="5715000" y="3428999"/>
                <a:ext cx="2819400" cy="2764087"/>
              </a:xfrm>
              <a:prstGeom prst="rect">
                <a:avLst/>
              </a:prstGeom>
            </p:spPr>
          </p:pic>
          <p:pic>
            <p:nvPicPr>
              <p:cNvPr id="7" name="Picture 6" descr="Screen Shot 2015-06-16 at 6.45.1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266950"/>
                <a:ext cx="2819400" cy="3886200"/>
              </a:xfrm>
              <a:prstGeom prst="rect">
                <a:avLst/>
              </a:prstGeom>
            </p:spPr>
          </p:pic>
          <p:pic>
            <p:nvPicPr>
              <p:cNvPr id="8" name="Picture 7" descr="Screen Shot 2015-06-16 at 6.45.3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6600" y="2057400"/>
                <a:ext cx="2559758" cy="4305300"/>
              </a:xfrm>
              <a:prstGeom prst="rect">
                <a:avLst/>
              </a:prstGeom>
            </p:spPr>
          </p:pic>
          <p:pic>
            <p:nvPicPr>
              <p:cNvPr id="9" name="Picture 8" descr="Screen Shot 2015-06-16 at 6.45.4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7057" y="2286000"/>
                <a:ext cx="2919743" cy="1143000"/>
              </a:xfrm>
              <a:prstGeom prst="rect">
                <a:avLst/>
              </a:prstGeom>
            </p:spPr>
          </p:pic>
        </p:grpSp>
        <p:sp>
          <p:nvSpPr>
            <p:cNvPr id="11" name="TextBox 10"/>
            <p:cNvSpPr txBox="1"/>
            <p:nvPr/>
          </p:nvSpPr>
          <p:spPr>
            <a:xfrm>
              <a:off x="5715000" y="6248400"/>
              <a:ext cx="3276600" cy="369332"/>
            </a:xfrm>
            <a:prstGeom prst="rect">
              <a:avLst/>
            </a:prstGeom>
            <a:noFill/>
          </p:spPr>
          <p:txBody>
            <a:bodyPr wrap="square" rtlCol="0">
              <a:spAutoFit/>
            </a:bodyPr>
            <a:lstStyle/>
            <a:p>
              <a:r>
                <a:rPr lang="en-US" dirty="0" smtClean="0">
                  <a:latin typeface="Klavika regular"/>
                  <a:cs typeface="Klavika regular"/>
                </a:rPr>
                <a:t>Coming soon to /research …</a:t>
              </a:r>
              <a:endParaRPr lang="en-US" dirty="0">
                <a:latin typeface="Klavika regular"/>
                <a:cs typeface="Klavika regular"/>
              </a:endParaRPr>
            </a:p>
          </p:txBody>
        </p:sp>
      </p:grpSp>
    </p:spTree>
    <p:extLst>
      <p:ext uri="{BB962C8B-B14F-4D97-AF65-F5344CB8AC3E}">
        <p14:creationId xmlns:p14="http://schemas.microsoft.com/office/powerpoint/2010/main" val="8426791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371600"/>
          </a:xfrm>
        </p:spPr>
        <p:txBody>
          <a:bodyPr/>
          <a:lstStyle/>
          <a:p>
            <a:pPr>
              <a:lnSpc>
                <a:spcPct val="100000"/>
              </a:lnSpc>
            </a:pPr>
            <a:r>
              <a:rPr lang="en-US" dirty="0" smtClean="0">
                <a:solidFill>
                  <a:srgbClr val="7F7F7F"/>
                </a:solidFill>
              </a:rPr>
              <a:t>Your algorithm gets selected for the fund, what happens now?</a:t>
            </a:r>
            <a:endParaRPr lang="en-US" dirty="0">
              <a:solidFill>
                <a:srgbClr val="7F7F7F"/>
              </a:solidFill>
            </a:endParaRPr>
          </a:p>
        </p:txBody>
      </p:sp>
      <p:sp>
        <p:nvSpPr>
          <p:cNvPr id="3" name="Content Placeholder 2"/>
          <p:cNvSpPr>
            <a:spLocks noGrp="1"/>
          </p:cNvSpPr>
          <p:nvPr>
            <p:ph idx="1"/>
          </p:nvPr>
        </p:nvSpPr>
        <p:spPr>
          <a:xfrm>
            <a:off x="457200" y="1752600"/>
            <a:ext cx="8229600" cy="4373563"/>
          </a:xfrm>
        </p:spPr>
        <p:txBody>
          <a:bodyPr/>
          <a:lstStyle/>
          <a:p>
            <a:r>
              <a:rPr lang="en-US" dirty="0" smtClean="0"/>
              <a:t>You license your algorithm to Quantopian for use in our fund.</a:t>
            </a:r>
          </a:p>
          <a:p>
            <a:endParaRPr lang="en-US" dirty="0" smtClean="0"/>
          </a:p>
          <a:p>
            <a:r>
              <a:rPr lang="en-US" dirty="0" smtClean="0"/>
              <a:t>You get paid a 10% royalty based on the profits earned by your algorithm.</a:t>
            </a:r>
          </a:p>
          <a:p>
            <a:endParaRPr lang="en-US" dirty="0" smtClean="0"/>
          </a:p>
          <a:p>
            <a:r>
              <a:rPr lang="en-US" dirty="0" smtClean="0"/>
              <a:t>You retain ownership of your intellectual property.</a:t>
            </a:r>
          </a:p>
          <a:p>
            <a:endParaRPr lang="en-US" dirty="0" smtClean="0"/>
          </a:p>
          <a:p>
            <a:r>
              <a:rPr lang="en-US" dirty="0" smtClean="0"/>
              <a:t>Quantopian takes responsibility for operating your algorithm, allocating capital, and managing risk.</a:t>
            </a:r>
            <a:endParaRPr lang="en-US" dirty="0"/>
          </a:p>
        </p:txBody>
      </p:sp>
    </p:spTree>
    <p:extLst>
      <p:ext uri="{BB962C8B-B14F-4D97-AF65-F5344CB8AC3E}">
        <p14:creationId xmlns:p14="http://schemas.microsoft.com/office/powerpoint/2010/main" val="31101342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914400"/>
          </a:xfrm>
        </p:spPr>
        <p:txBody>
          <a:bodyPr/>
          <a:lstStyle/>
          <a:p>
            <a:pPr algn="ctr"/>
            <a:r>
              <a:rPr lang="en-US" dirty="0"/>
              <a:t/>
            </a:r>
            <a:br>
              <a:rPr lang="en-US" dirty="0"/>
            </a:br>
            <a:r>
              <a:rPr lang="en-US" sz="4400" dirty="0" smtClean="0">
                <a:solidFill>
                  <a:schemeClr val="tx1">
                    <a:lumMod val="50000"/>
                    <a:lumOff val="50000"/>
                  </a:schemeClr>
                </a:solidFill>
              </a:rPr>
              <a:t>www.quantopian.com</a:t>
            </a:r>
            <a:r>
              <a:rPr lang="en-US" sz="4400" dirty="0">
                <a:solidFill>
                  <a:schemeClr val="tx1">
                    <a:lumMod val="50000"/>
                    <a:lumOff val="50000"/>
                  </a:schemeClr>
                </a:solidFill>
              </a:rPr>
              <a:t>/</a:t>
            </a:r>
            <a:r>
              <a:rPr lang="en-US" sz="4400" dirty="0" smtClean="0">
                <a:solidFill>
                  <a:schemeClr val="tx1">
                    <a:lumMod val="50000"/>
                    <a:lumOff val="50000"/>
                  </a:schemeClr>
                </a:solidFill>
              </a:rPr>
              <a:t>open</a:t>
            </a:r>
            <a:endParaRPr lang="en-US" sz="3200" dirty="0">
              <a:solidFill>
                <a:schemeClr val="tx1">
                  <a:lumMod val="50000"/>
                  <a:lumOff val="50000"/>
                </a:schemeClr>
              </a:solidFill>
            </a:endParaRPr>
          </a:p>
        </p:txBody>
      </p:sp>
      <p:sp>
        <p:nvSpPr>
          <p:cNvPr id="4" name="TextBox 3"/>
          <p:cNvSpPr txBox="1"/>
          <p:nvPr/>
        </p:nvSpPr>
        <p:spPr>
          <a:xfrm>
            <a:off x="2971800" y="2133600"/>
            <a:ext cx="2819400" cy="2308324"/>
          </a:xfrm>
          <a:prstGeom prst="rect">
            <a:avLst/>
          </a:prstGeom>
          <a:noFill/>
        </p:spPr>
        <p:txBody>
          <a:bodyPr wrap="square" rtlCol="0">
            <a:spAutoFit/>
          </a:bodyPr>
          <a:lstStyle/>
          <a:p>
            <a:pPr algn="ctr"/>
            <a:r>
              <a:rPr lang="en-US" sz="3600" dirty="0">
                <a:solidFill>
                  <a:schemeClr val="tx1">
                    <a:lumMod val="65000"/>
                    <a:lumOff val="35000"/>
                  </a:schemeClr>
                </a:solidFill>
                <a:latin typeface="Klavika regular"/>
                <a:cs typeface="Klavika regular"/>
              </a:rPr>
              <a:t>Thank you</a:t>
            </a:r>
            <a:r>
              <a:rPr lang="en-US" sz="3600" dirty="0" smtClean="0">
                <a:solidFill>
                  <a:schemeClr val="tx1">
                    <a:lumMod val="65000"/>
                    <a:lumOff val="35000"/>
                  </a:schemeClr>
                </a:solidFill>
                <a:latin typeface="Klavika regular"/>
                <a:cs typeface="Klavika regular"/>
              </a:rPr>
              <a:t>.</a:t>
            </a:r>
            <a:r>
              <a:rPr lang="en-US" sz="3600" dirty="0">
                <a:solidFill>
                  <a:schemeClr val="tx1">
                    <a:lumMod val="65000"/>
                    <a:lumOff val="35000"/>
                  </a:schemeClr>
                </a:solidFill>
                <a:latin typeface="Klavika regular"/>
                <a:cs typeface="Klavika regular"/>
              </a:rPr>
              <a:t/>
            </a:r>
            <a:br>
              <a:rPr lang="en-US" sz="3600" dirty="0">
                <a:solidFill>
                  <a:schemeClr val="tx1">
                    <a:lumMod val="65000"/>
                    <a:lumOff val="35000"/>
                  </a:schemeClr>
                </a:solidFill>
                <a:latin typeface="Klavika regular"/>
                <a:cs typeface="Klavika regular"/>
              </a:rPr>
            </a:br>
            <a:r>
              <a:rPr lang="en-US" sz="3600" dirty="0">
                <a:solidFill>
                  <a:schemeClr val="tx1">
                    <a:lumMod val="65000"/>
                    <a:lumOff val="35000"/>
                  </a:schemeClr>
                </a:solidFill>
                <a:latin typeface="Klavika regular"/>
                <a:cs typeface="Klavika regular"/>
              </a:rPr>
              <a:t>Questions?</a:t>
            </a:r>
            <a:br>
              <a:rPr lang="en-US" sz="3600" dirty="0">
                <a:solidFill>
                  <a:schemeClr val="tx1">
                    <a:lumMod val="65000"/>
                    <a:lumOff val="35000"/>
                  </a:schemeClr>
                </a:solidFill>
                <a:latin typeface="Klavika regular"/>
                <a:cs typeface="Klavika regular"/>
              </a:rPr>
            </a:br>
            <a:r>
              <a:rPr lang="en-US" sz="3600" dirty="0">
                <a:solidFill>
                  <a:schemeClr val="tx1">
                    <a:lumMod val="65000"/>
                    <a:lumOff val="35000"/>
                  </a:schemeClr>
                </a:solidFill>
                <a:latin typeface="Klavika regular"/>
                <a:cs typeface="Klavika regular"/>
              </a:rPr>
              <a:t/>
            </a:r>
            <a:br>
              <a:rPr lang="en-US" sz="3600" dirty="0">
                <a:solidFill>
                  <a:schemeClr val="tx1">
                    <a:lumMod val="65000"/>
                    <a:lumOff val="35000"/>
                  </a:schemeClr>
                </a:solidFill>
                <a:latin typeface="Klavika regular"/>
                <a:cs typeface="Klavika regular"/>
              </a:rPr>
            </a:br>
            <a:endParaRPr lang="en-US" sz="3600" dirty="0">
              <a:solidFill>
                <a:schemeClr val="tx1">
                  <a:lumMod val="65000"/>
                  <a:lumOff val="35000"/>
                </a:schemeClr>
              </a:solidFill>
              <a:latin typeface="Klavika regular"/>
              <a:cs typeface="Klavika regular"/>
            </a:endParaRPr>
          </a:p>
        </p:txBody>
      </p:sp>
    </p:spTree>
    <p:extLst>
      <p:ext uri="{BB962C8B-B14F-4D97-AF65-F5344CB8AC3E}">
        <p14:creationId xmlns:p14="http://schemas.microsoft.com/office/powerpoint/2010/main" val="3356214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3810000"/>
          </a:xfrm>
        </p:spPr>
        <p:txBody>
          <a:bodyPr/>
          <a:lstStyle/>
          <a:p>
            <a:pPr algn="ctr"/>
            <a:r>
              <a:rPr lang="en-US" dirty="0" smtClean="0"/>
              <a:t>Appendix</a:t>
            </a:r>
            <a:br>
              <a:rPr lang="en-US" dirty="0" smtClean="0"/>
            </a:br>
            <a:r>
              <a:rPr lang="en-US" dirty="0"/>
              <a:t/>
            </a:r>
            <a:br>
              <a:rPr lang="en-US" dirty="0"/>
            </a:br>
            <a:r>
              <a:rPr lang="en-US" dirty="0" smtClean="0"/>
              <a:t>Do not distribute</a:t>
            </a:r>
            <a:br>
              <a:rPr lang="en-US" dirty="0" smtClean="0"/>
            </a:br>
            <a:r>
              <a:rPr lang="en-US" dirty="0"/>
              <a:t>V</a:t>
            </a:r>
          </a:p>
        </p:txBody>
      </p:sp>
    </p:spTree>
    <p:extLst>
      <p:ext uri="{BB962C8B-B14F-4D97-AF65-F5344CB8AC3E}">
        <p14:creationId xmlns:p14="http://schemas.microsoft.com/office/powerpoint/2010/main" val="172773059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990600"/>
          </a:xfrm>
        </p:spPr>
        <p:txBody>
          <a:bodyPr>
            <a:noAutofit/>
          </a:bodyPr>
          <a:lstStyle/>
          <a:p>
            <a:pPr>
              <a:lnSpc>
                <a:spcPct val="100000"/>
              </a:lnSpc>
            </a:pPr>
            <a:r>
              <a:rPr lang="en-US" dirty="0" smtClean="0">
                <a:solidFill>
                  <a:srgbClr val="7F7F7F"/>
                </a:solidFill>
              </a:rPr>
              <a:t>Uncorrelated returns streams are the Holy Grail of investing</a:t>
            </a:r>
            <a:r>
              <a:rPr lang="en-US" dirty="0" smtClean="0">
                <a:solidFill>
                  <a:schemeClr val="bg1">
                    <a:lumMod val="50000"/>
                  </a:schemeClr>
                </a:solidFill>
              </a:rPr>
              <a:t>. </a:t>
            </a:r>
            <a:r>
              <a:rPr lang="en-US" sz="2400" dirty="0" smtClean="0">
                <a:solidFill>
                  <a:schemeClr val="bg1">
                    <a:lumMod val="75000"/>
                  </a:schemeClr>
                </a:solidFill>
              </a:rPr>
              <a:t>– Ray Dalio</a:t>
            </a:r>
            <a:r>
              <a:rPr lang="en-US" sz="2400" baseline="30000" dirty="0">
                <a:solidFill>
                  <a:schemeClr val="bg1">
                    <a:lumMod val="75000"/>
                  </a:schemeClr>
                </a:solidFill>
              </a:rPr>
              <a:t>*</a:t>
            </a:r>
            <a:endParaRPr lang="en-US" sz="2400" dirty="0">
              <a:solidFill>
                <a:schemeClr val="bg1">
                  <a:lumMod val="75000"/>
                </a:schemeClr>
              </a:solidFill>
            </a:endParaRPr>
          </a:p>
        </p:txBody>
      </p:sp>
      <p:pic>
        <p:nvPicPr>
          <p:cNvPr id="5" name="Picture 4" descr="holy_grail_slide.png"/>
          <p:cNvPicPr>
            <a:picLocks noChangeAspect="1"/>
          </p:cNvPicPr>
          <p:nvPr/>
        </p:nvPicPr>
        <p:blipFill rotWithShape="1">
          <a:blip r:embed="rId3">
            <a:extLst>
              <a:ext uri="{28A0092B-C50C-407E-A947-70E740481C1C}">
                <a14:useLocalDpi xmlns:a14="http://schemas.microsoft.com/office/drawing/2010/main" val="0"/>
              </a:ext>
            </a:extLst>
          </a:blip>
          <a:srcRect l="7774" t="23148" r="8343" b="10926"/>
          <a:stretch/>
        </p:blipFill>
        <p:spPr>
          <a:xfrm>
            <a:off x="762000" y="1447800"/>
            <a:ext cx="7601324" cy="4521200"/>
          </a:xfrm>
          <a:prstGeom prst="rect">
            <a:avLst/>
          </a:prstGeom>
        </p:spPr>
      </p:pic>
      <p:sp>
        <p:nvSpPr>
          <p:cNvPr id="4" name="TextBox 3"/>
          <p:cNvSpPr txBox="1"/>
          <p:nvPr/>
        </p:nvSpPr>
        <p:spPr>
          <a:xfrm>
            <a:off x="533400" y="5943600"/>
            <a:ext cx="8483663" cy="307777"/>
          </a:xfrm>
          <a:prstGeom prst="rect">
            <a:avLst/>
          </a:prstGeom>
          <a:noFill/>
        </p:spPr>
        <p:txBody>
          <a:bodyPr wrap="none" rtlCol="0">
            <a:spAutoFit/>
          </a:bodyPr>
          <a:lstStyle/>
          <a:p>
            <a:r>
              <a:rPr lang="en-US" sz="1400" dirty="0" smtClean="0">
                <a:solidFill>
                  <a:srgbClr val="7F7F7F"/>
                </a:solidFill>
                <a:latin typeface="Arial"/>
                <a:cs typeface="Arial"/>
              </a:rPr>
              <a:t>*http://www.scribd.com/doc/134432415/Ray-Dalio-Whats-Going-on-in-the-World-Presentation-pdf#scribd</a:t>
            </a:r>
            <a:endParaRPr lang="en-US" sz="1400" dirty="0">
              <a:solidFill>
                <a:srgbClr val="7F7F7F"/>
              </a:solidFill>
              <a:latin typeface="Arial"/>
              <a:cs typeface="Arial"/>
            </a:endParaRPr>
          </a:p>
        </p:txBody>
      </p:sp>
    </p:spTree>
    <p:extLst>
      <p:ext uri="{BB962C8B-B14F-4D97-AF65-F5344CB8AC3E}">
        <p14:creationId xmlns:p14="http://schemas.microsoft.com/office/powerpoint/2010/main" val="407425570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0"/>
            <a:ext cx="8229600" cy="990600"/>
          </a:xfrm>
        </p:spPr>
        <p:txBody>
          <a:bodyPr>
            <a:normAutofit/>
          </a:bodyPr>
          <a:lstStyle/>
          <a:p>
            <a:r>
              <a:rPr lang="en-US" dirty="0" smtClean="0">
                <a:solidFill>
                  <a:srgbClr val="7F7F7F"/>
                </a:solidFill>
              </a:rPr>
              <a:t>Equal-weight Portfolio Construction</a:t>
            </a:r>
            <a:endParaRPr lang="en-US" dirty="0">
              <a:solidFill>
                <a:srgbClr val="7F7F7F"/>
              </a:solidFill>
            </a:endParaRPr>
          </a:p>
        </p:txBody>
      </p:sp>
      <p:pic>
        <p:nvPicPr>
          <p:cNvPr id="8" name="Picture 7" descr="sim_fund_equity_curv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799" y="1143000"/>
            <a:ext cx="4965105" cy="5410200"/>
          </a:xfrm>
          <a:prstGeom prst="rect">
            <a:avLst/>
          </a:prstGeom>
        </p:spPr>
      </p:pic>
      <p:sp>
        <p:nvSpPr>
          <p:cNvPr id="12" name="TextBox 11"/>
          <p:cNvSpPr txBox="1"/>
          <p:nvPr/>
        </p:nvSpPr>
        <p:spPr>
          <a:xfrm>
            <a:off x="6858000" y="4876562"/>
            <a:ext cx="2133600" cy="1600438"/>
          </a:xfrm>
          <a:prstGeom prst="rect">
            <a:avLst/>
          </a:prstGeom>
          <a:noFill/>
        </p:spPr>
        <p:txBody>
          <a:bodyPr wrap="square" rtlCol="0">
            <a:spAutoFit/>
          </a:bodyPr>
          <a:lstStyle/>
          <a:p>
            <a:r>
              <a:rPr lang="en-US" sz="1400" dirty="0" smtClean="0">
                <a:latin typeface="Klavika regular"/>
                <a:cs typeface="Klavika regular"/>
              </a:rPr>
              <a:t>In-sample walk-forward model results, ~200 algorithms submitted to Quantopian Open paper trading competition. Backtested time range: 2002-2012</a:t>
            </a:r>
            <a:endParaRPr lang="en-US" sz="1400" dirty="0">
              <a:latin typeface="Klavika regular"/>
              <a:cs typeface="Klavika regular"/>
            </a:endParaRPr>
          </a:p>
        </p:txBody>
      </p:sp>
    </p:spTree>
    <p:extLst>
      <p:ext uri="{BB962C8B-B14F-4D97-AF65-F5344CB8AC3E}">
        <p14:creationId xmlns:p14="http://schemas.microsoft.com/office/powerpoint/2010/main" val="345642155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90600"/>
          </a:xfrm>
        </p:spPr>
        <p:txBody>
          <a:bodyPr>
            <a:normAutofit fontScale="90000"/>
          </a:bodyPr>
          <a:lstStyle/>
          <a:p>
            <a:pPr algn="ctr">
              <a:lnSpc>
                <a:spcPct val="100000"/>
              </a:lnSpc>
            </a:pPr>
            <a:r>
              <a:rPr lang="en-US" sz="4000" dirty="0" smtClean="0">
                <a:solidFill>
                  <a:srgbClr val="7F7F7F"/>
                </a:solidFill>
              </a:rPr>
              <a:t>Quantopian Open Submissions </a:t>
            </a:r>
            <a:r>
              <a:rPr lang="en-US" dirty="0" smtClean="0">
                <a:solidFill>
                  <a:srgbClr val="7F7F7F"/>
                </a:solidFill>
              </a:rPr>
              <a:t/>
            </a:r>
            <a:br>
              <a:rPr lang="en-US" dirty="0" smtClean="0">
                <a:solidFill>
                  <a:srgbClr val="7F7F7F"/>
                </a:solidFill>
              </a:rPr>
            </a:br>
            <a:r>
              <a:rPr lang="en-US" sz="3100" dirty="0" smtClean="0">
                <a:solidFill>
                  <a:srgbClr val="7F7F7F"/>
                </a:solidFill>
              </a:rPr>
              <a:t>Cohort study</a:t>
            </a:r>
            <a:endParaRPr lang="en-US" sz="3100" dirty="0">
              <a:solidFill>
                <a:srgbClr val="7F7F7F"/>
              </a:solidFill>
            </a:endParaRPr>
          </a:p>
        </p:txBody>
      </p:sp>
      <p:sp>
        <p:nvSpPr>
          <p:cNvPr id="3" name="Content Placeholder 2"/>
          <p:cNvSpPr>
            <a:spLocks noGrp="1"/>
          </p:cNvSpPr>
          <p:nvPr>
            <p:ph idx="1"/>
          </p:nvPr>
        </p:nvSpPr>
        <p:spPr/>
        <p:txBody>
          <a:bodyPr/>
          <a:lstStyle/>
          <a:p>
            <a:r>
              <a:rPr lang="en-US" dirty="0" smtClean="0"/>
              <a:t>Top down analysis data set</a:t>
            </a:r>
          </a:p>
          <a:p>
            <a:pPr lvl="1"/>
            <a:r>
              <a:rPr lang="en-US" dirty="0" smtClean="0"/>
              <a:t>~400 algorithms</a:t>
            </a:r>
          </a:p>
          <a:p>
            <a:pPr lvl="1"/>
            <a:r>
              <a:rPr lang="en-US" dirty="0" smtClean="0"/>
              <a:t>Contest scores based on 1/2013 – 1/2015 backtest</a:t>
            </a:r>
          </a:p>
          <a:p>
            <a:pPr lvl="1"/>
            <a:r>
              <a:rPr lang="en-US" dirty="0" smtClean="0"/>
              <a:t>Full backtest run from 1/2002 – 1/2015</a:t>
            </a:r>
          </a:p>
          <a:p>
            <a:pPr lvl="2"/>
            <a:r>
              <a:rPr lang="en-US" dirty="0" smtClean="0"/>
              <a:t>Initial capital base $100k per algorithm</a:t>
            </a:r>
          </a:p>
          <a:p>
            <a:pPr lvl="2"/>
            <a:r>
              <a:rPr lang="en-US" dirty="0" smtClean="0"/>
              <a:t>Default volume share slippage and t-costs ($0.03/share, $1 min/trade)</a:t>
            </a:r>
          </a:p>
          <a:p>
            <a:r>
              <a:rPr lang="en-US" dirty="0" smtClean="0"/>
              <a:t>Hold out sample</a:t>
            </a:r>
          </a:p>
          <a:p>
            <a:pPr lvl="1"/>
            <a:r>
              <a:rPr lang="en-US" dirty="0" smtClean="0"/>
              <a:t>50% of algorithms</a:t>
            </a:r>
          </a:p>
          <a:p>
            <a:pPr lvl="1"/>
            <a:r>
              <a:rPr lang="en-US" dirty="0" smtClean="0"/>
              <a:t>Contest scoring period (1/2013-1/2015) for all algorithms</a:t>
            </a:r>
          </a:p>
          <a:p>
            <a:endParaRPr lang="en-US" dirty="0" smtClean="0"/>
          </a:p>
          <a:p>
            <a:pPr marL="0" indent="0">
              <a:buNone/>
            </a:pPr>
            <a:endParaRPr lang="en-US" dirty="0" smtClean="0"/>
          </a:p>
        </p:txBody>
      </p:sp>
    </p:spTree>
    <p:extLst>
      <p:ext uri="{BB962C8B-B14F-4D97-AF65-F5344CB8AC3E}">
        <p14:creationId xmlns:p14="http://schemas.microsoft.com/office/powerpoint/2010/main" val="56761955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534400" cy="914400"/>
          </a:xfrm>
          <a:ln>
            <a:noFill/>
          </a:ln>
        </p:spPr>
        <p:style>
          <a:lnRef idx="2">
            <a:schemeClr val="accent1"/>
          </a:lnRef>
          <a:fillRef idx="1">
            <a:schemeClr val="lt1"/>
          </a:fillRef>
          <a:effectRef idx="0">
            <a:schemeClr val="accent1"/>
          </a:effectRef>
          <a:fontRef idx="minor">
            <a:schemeClr val="dk1"/>
          </a:fontRef>
        </p:style>
        <p:txBody>
          <a:bodyPr anchor="ctr">
            <a:noAutofit/>
          </a:bodyPr>
          <a:lstStyle/>
          <a:p>
            <a:pPr algn="ctr">
              <a:lnSpc>
                <a:spcPct val="100000"/>
              </a:lnSpc>
            </a:pPr>
            <a:r>
              <a:rPr lang="en-US" dirty="0" smtClean="0">
                <a:solidFill>
                  <a:srgbClr val="7F7F7F"/>
                </a:solidFill>
                <a:latin typeface="Klavika Regular"/>
                <a:cs typeface="Klavika Regular"/>
              </a:rPr>
              <a:t>Algorithm Selection Model Design</a:t>
            </a:r>
            <a:endParaRPr lang="en-US" dirty="0">
              <a:solidFill>
                <a:srgbClr val="7F7F7F"/>
              </a:solidFill>
              <a:latin typeface="Klavika Regular"/>
              <a:cs typeface="Klavika Regular"/>
            </a:endParaRPr>
          </a:p>
        </p:txBody>
      </p:sp>
      <p:sp>
        <p:nvSpPr>
          <p:cNvPr id="3" name="Content Placeholder 2"/>
          <p:cNvSpPr>
            <a:spLocks noGrp="1"/>
          </p:cNvSpPr>
          <p:nvPr>
            <p:ph idx="1"/>
          </p:nvPr>
        </p:nvSpPr>
        <p:spPr>
          <a:xfrm>
            <a:off x="457200" y="1447800"/>
            <a:ext cx="8229600" cy="4800600"/>
          </a:xfrm>
        </p:spPr>
        <p:txBody>
          <a:bodyPr>
            <a:normAutofit/>
          </a:bodyPr>
          <a:lstStyle/>
          <a:p>
            <a:pPr lvl="1">
              <a:buFont typeface="Arial"/>
              <a:buChar char="•"/>
            </a:pPr>
            <a:endParaRPr lang="en-US" sz="2000" dirty="0"/>
          </a:p>
          <a:p>
            <a:pPr lvl="1"/>
            <a:endParaRPr lang="en-US" sz="2000" dirty="0" smtClean="0"/>
          </a:p>
        </p:txBody>
      </p:sp>
      <p:sp>
        <p:nvSpPr>
          <p:cNvPr id="9" name="TextBox 8"/>
          <p:cNvSpPr txBox="1"/>
          <p:nvPr/>
        </p:nvSpPr>
        <p:spPr>
          <a:xfrm>
            <a:off x="381000" y="4337447"/>
            <a:ext cx="2743200" cy="584776"/>
          </a:xfrm>
          <a:prstGeom prst="rect">
            <a:avLst/>
          </a:prstGeom>
          <a:noFill/>
        </p:spPr>
        <p:txBody>
          <a:bodyPr wrap="square" rtlCol="0">
            <a:spAutoFit/>
          </a:bodyPr>
          <a:lstStyle/>
          <a:p>
            <a:r>
              <a:rPr lang="en-US" sz="1600" dirty="0" smtClean="0">
                <a:solidFill>
                  <a:srgbClr val="42778B"/>
                </a:solidFill>
                <a:latin typeface="Klavika regular"/>
                <a:cs typeface="Klavika regular"/>
              </a:rPr>
              <a:t>1) Performance and Risk based Qualification</a:t>
            </a:r>
          </a:p>
        </p:txBody>
      </p:sp>
      <p:sp>
        <p:nvSpPr>
          <p:cNvPr id="10" name="TextBox 9"/>
          <p:cNvSpPr txBox="1"/>
          <p:nvPr/>
        </p:nvSpPr>
        <p:spPr>
          <a:xfrm>
            <a:off x="3124200" y="4413647"/>
            <a:ext cx="3429000" cy="615553"/>
          </a:xfrm>
          <a:prstGeom prst="rect">
            <a:avLst/>
          </a:prstGeom>
          <a:noFill/>
        </p:spPr>
        <p:txBody>
          <a:bodyPr wrap="square" rtlCol="0">
            <a:spAutoFit/>
          </a:bodyPr>
          <a:lstStyle/>
          <a:p>
            <a:r>
              <a:rPr lang="en-US" sz="1600" dirty="0">
                <a:solidFill>
                  <a:srgbClr val="42778B"/>
                </a:solidFill>
                <a:latin typeface="Klavika regular"/>
                <a:cs typeface="Klavika regular"/>
              </a:rPr>
              <a:t>2</a:t>
            </a:r>
            <a:r>
              <a:rPr lang="en-US" sz="1600" dirty="0" smtClean="0">
                <a:solidFill>
                  <a:srgbClr val="42778B"/>
                </a:solidFill>
                <a:latin typeface="Klavika regular"/>
                <a:cs typeface="Klavika regular"/>
              </a:rPr>
              <a:t>) </a:t>
            </a:r>
            <a:r>
              <a:rPr lang="en-US" sz="1600" dirty="0">
                <a:solidFill>
                  <a:srgbClr val="42778B"/>
                </a:solidFill>
                <a:latin typeface="Klavika regular"/>
                <a:cs typeface="Klavika regular"/>
              </a:rPr>
              <a:t>Anti-Correlation Qualification</a:t>
            </a:r>
          </a:p>
          <a:p>
            <a:endParaRPr lang="en-US" dirty="0"/>
          </a:p>
        </p:txBody>
      </p:sp>
      <p:sp>
        <p:nvSpPr>
          <p:cNvPr id="11" name="TextBox 10"/>
          <p:cNvSpPr txBox="1"/>
          <p:nvPr/>
        </p:nvSpPr>
        <p:spPr>
          <a:xfrm>
            <a:off x="6477000" y="4380012"/>
            <a:ext cx="2438400" cy="615553"/>
          </a:xfrm>
          <a:prstGeom prst="rect">
            <a:avLst/>
          </a:prstGeom>
          <a:noFill/>
        </p:spPr>
        <p:txBody>
          <a:bodyPr wrap="square" rtlCol="0">
            <a:spAutoFit/>
          </a:bodyPr>
          <a:lstStyle/>
          <a:p>
            <a:r>
              <a:rPr lang="en-US" sz="1600" dirty="0" smtClean="0">
                <a:solidFill>
                  <a:srgbClr val="42778B"/>
                </a:solidFill>
                <a:latin typeface="+mj-lt"/>
              </a:rPr>
              <a:t>3) Portfolio </a:t>
            </a:r>
            <a:r>
              <a:rPr lang="en-US" sz="1600" dirty="0">
                <a:solidFill>
                  <a:srgbClr val="42778B"/>
                </a:solidFill>
                <a:latin typeface="+mj-lt"/>
              </a:rPr>
              <a:t>Construction</a:t>
            </a:r>
          </a:p>
          <a:p>
            <a:endParaRPr lang="en-US" dirty="0"/>
          </a:p>
        </p:txBody>
      </p:sp>
      <p:pic>
        <p:nvPicPr>
          <p:cNvPr id="12" name="Picture 11" descr="Screen Shot 2015-03-12 at 12.26.0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22895"/>
            <a:ext cx="9144000" cy="2138352"/>
          </a:xfrm>
          <a:prstGeom prst="rect">
            <a:avLst/>
          </a:prstGeom>
        </p:spPr>
      </p:pic>
      <p:sp>
        <p:nvSpPr>
          <p:cNvPr id="4" name="TextBox 3"/>
          <p:cNvSpPr txBox="1"/>
          <p:nvPr/>
        </p:nvSpPr>
        <p:spPr>
          <a:xfrm>
            <a:off x="6096000" y="6248400"/>
            <a:ext cx="2971800" cy="338554"/>
          </a:xfrm>
          <a:prstGeom prst="rect">
            <a:avLst/>
          </a:prstGeom>
          <a:noFill/>
        </p:spPr>
        <p:txBody>
          <a:bodyPr wrap="square" rtlCol="0">
            <a:spAutoFit/>
          </a:bodyPr>
          <a:lstStyle/>
          <a:p>
            <a:pPr algn="ctr"/>
            <a:r>
              <a:rPr lang="en-US" sz="1600" dirty="0" smtClean="0">
                <a:solidFill>
                  <a:srgbClr val="7F7F7F"/>
                </a:solidFill>
                <a:latin typeface="Klavika regular"/>
                <a:cs typeface="Klavika regular"/>
              </a:rPr>
              <a:t>Simulated Results</a:t>
            </a:r>
            <a:endParaRPr lang="en-US" sz="1600" dirty="0">
              <a:solidFill>
                <a:srgbClr val="7F7F7F"/>
              </a:solidFill>
              <a:latin typeface="Klavika regular"/>
              <a:cs typeface="Klavika regular"/>
            </a:endParaRPr>
          </a:p>
        </p:txBody>
      </p:sp>
    </p:spTree>
    <p:extLst>
      <p:ext uri="{BB962C8B-B14F-4D97-AF65-F5344CB8AC3E}">
        <p14:creationId xmlns:p14="http://schemas.microsoft.com/office/powerpoint/2010/main" val="350757498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7F7F7F"/>
                </a:solidFill>
              </a:rPr>
              <a:t>Equal-weight Portfolio Construction</a:t>
            </a:r>
            <a:endParaRPr lang="en-US" dirty="0"/>
          </a:p>
        </p:txBody>
      </p:sp>
      <p:pic>
        <p:nvPicPr>
          <p:cNvPr id="4" name="Picture 3" descr="sim_fund_calendar_return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195942"/>
            <a:ext cx="8610600" cy="2766458"/>
          </a:xfrm>
          <a:prstGeom prst="rect">
            <a:avLst/>
          </a:prstGeom>
        </p:spPr>
      </p:pic>
      <p:sp>
        <p:nvSpPr>
          <p:cNvPr id="5" name="TextBox 4"/>
          <p:cNvSpPr txBox="1"/>
          <p:nvPr/>
        </p:nvSpPr>
        <p:spPr>
          <a:xfrm>
            <a:off x="3352800" y="5943600"/>
            <a:ext cx="5715000" cy="738664"/>
          </a:xfrm>
          <a:prstGeom prst="rect">
            <a:avLst/>
          </a:prstGeom>
          <a:noFill/>
        </p:spPr>
        <p:txBody>
          <a:bodyPr wrap="square" rtlCol="0">
            <a:spAutoFit/>
          </a:bodyPr>
          <a:lstStyle/>
          <a:p>
            <a:r>
              <a:rPr lang="en-US" sz="1400" dirty="0" smtClean="0">
                <a:latin typeface="Klavika regular"/>
                <a:cs typeface="Klavika regular"/>
              </a:rPr>
              <a:t>In-sample walk-forward model results, ~200 algorithms submitted to Quantopian Open paper trading competition. Backtested time range: 2002-2012</a:t>
            </a:r>
            <a:endParaRPr lang="en-US" sz="1400" dirty="0">
              <a:latin typeface="Klavika regular"/>
              <a:cs typeface="Klavika regular"/>
            </a:endParaRPr>
          </a:p>
        </p:txBody>
      </p:sp>
    </p:spTree>
    <p:extLst>
      <p:ext uri="{BB962C8B-B14F-4D97-AF65-F5344CB8AC3E}">
        <p14:creationId xmlns:p14="http://schemas.microsoft.com/office/powerpoint/2010/main" val="163311629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7F7F7F"/>
                </a:solidFill>
              </a:rPr>
              <a:t>Looks good so… we’re done right?</a:t>
            </a:r>
            <a:endParaRPr lang="en-US" dirty="0">
              <a:solidFill>
                <a:srgbClr val="7F7F7F"/>
              </a:solidFill>
            </a:endParaRPr>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pPr marL="0" indent="0" algn="ctr">
              <a:buNone/>
            </a:pPr>
            <a:r>
              <a:rPr lang="en-US" dirty="0" smtClean="0"/>
              <a:t>Wrong.</a:t>
            </a:r>
            <a:endParaRPr lang="en-US" dirty="0"/>
          </a:p>
        </p:txBody>
      </p:sp>
    </p:spTree>
    <p:extLst>
      <p:ext uri="{BB962C8B-B14F-4D97-AF65-F5344CB8AC3E}">
        <p14:creationId xmlns:p14="http://schemas.microsoft.com/office/powerpoint/2010/main" val="37598761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534400" cy="990600"/>
          </a:xfrm>
        </p:spPr>
        <p:txBody>
          <a:bodyPr/>
          <a:lstStyle/>
          <a:p>
            <a:pPr>
              <a:lnSpc>
                <a:spcPct val="100000"/>
              </a:lnSpc>
            </a:pPr>
            <a:r>
              <a:rPr lang="en-US" sz="2400" dirty="0">
                <a:latin typeface="Klavika regular"/>
                <a:cs typeface="Klavika regular"/>
              </a:rPr>
              <a:t>Without </a:t>
            </a:r>
            <a:r>
              <a:rPr lang="en-US" sz="2400" dirty="0" smtClean="0">
                <a:latin typeface="Klavika regular"/>
                <a:cs typeface="Klavika regular"/>
              </a:rPr>
              <a:t>explicit </a:t>
            </a:r>
            <a:r>
              <a:rPr lang="en-US" sz="2400" dirty="0">
                <a:latin typeface="Klavika regular"/>
                <a:cs typeface="Klavika regular"/>
              </a:rPr>
              <a:t>hedging </a:t>
            </a:r>
            <a:r>
              <a:rPr lang="en-US" sz="2400" dirty="0" smtClean="0">
                <a:latin typeface="Klavika regular"/>
                <a:cs typeface="Klavika regular"/>
              </a:rPr>
              <a:t>the </a:t>
            </a:r>
            <a:r>
              <a:rPr lang="en-US" sz="2400" dirty="0">
                <a:latin typeface="Klavika regular"/>
                <a:cs typeface="Klavika regular"/>
              </a:rPr>
              <a:t>simulated portfolio is long biased. </a:t>
            </a:r>
          </a:p>
        </p:txBody>
      </p:sp>
      <p:pic>
        <p:nvPicPr>
          <p:cNvPr id="4" name="Picture 3" descr="fund_net_exposure.png"/>
          <p:cNvPicPr>
            <a:picLocks noChangeAspect="1"/>
          </p:cNvPicPr>
          <p:nvPr/>
        </p:nvPicPr>
        <p:blipFill rotWithShape="1">
          <a:blip r:embed="rId2">
            <a:extLst>
              <a:ext uri="{28A0092B-C50C-407E-A947-70E740481C1C}">
                <a14:useLocalDpi xmlns:a14="http://schemas.microsoft.com/office/drawing/2010/main" val="0"/>
              </a:ext>
            </a:extLst>
          </a:blip>
          <a:srcRect l="1386" t="2773" r="2198" b="2673"/>
          <a:stretch/>
        </p:blipFill>
        <p:spPr>
          <a:xfrm>
            <a:off x="570184" y="1399459"/>
            <a:ext cx="8116616" cy="3369070"/>
          </a:xfrm>
          <a:prstGeom prst="rect">
            <a:avLst/>
          </a:prstGeom>
        </p:spPr>
      </p:pic>
      <p:cxnSp>
        <p:nvCxnSpPr>
          <p:cNvPr id="6" name="Straight Connector 5"/>
          <p:cNvCxnSpPr/>
          <p:nvPr/>
        </p:nvCxnSpPr>
        <p:spPr>
          <a:xfrm>
            <a:off x="838200" y="3276600"/>
            <a:ext cx="7848600" cy="0"/>
          </a:xfrm>
          <a:prstGeom prst="line">
            <a:avLst/>
          </a:prstGeom>
          <a:ln>
            <a:solidFill>
              <a:schemeClr val="accent6"/>
            </a:solidFill>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808907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3400"/>
            <a:ext cx="8229600" cy="658335"/>
          </a:xfrm>
        </p:spPr>
        <p:txBody>
          <a:bodyPr>
            <a:noAutofit/>
          </a:bodyPr>
          <a:lstStyle/>
          <a:p>
            <a:pPr>
              <a:lnSpc>
                <a:spcPct val="100000"/>
              </a:lnSpc>
            </a:pPr>
            <a:r>
              <a:rPr lang="en-US" sz="2400" dirty="0"/>
              <a:t>The </a:t>
            </a:r>
            <a:r>
              <a:rPr lang="en-US" sz="2400" dirty="0" smtClean="0"/>
              <a:t>simulated </a:t>
            </a:r>
            <a:r>
              <a:rPr lang="en-US" sz="2400" dirty="0"/>
              <a:t>portfolio holds on average many fewer short positions than </a:t>
            </a:r>
            <a:r>
              <a:rPr lang="en-US" sz="2400" dirty="0" smtClean="0"/>
              <a:t>long positions.</a:t>
            </a:r>
            <a:endParaRPr lang="en-US" sz="2400" dirty="0"/>
          </a:p>
        </p:txBody>
      </p:sp>
      <p:pic>
        <p:nvPicPr>
          <p:cNvPr id="6" name="Picture 5" descr="Screen Shot 2015-05-02 at 10.57.5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447800"/>
            <a:ext cx="7128346" cy="4855219"/>
          </a:xfrm>
          <a:prstGeom prst="rect">
            <a:avLst/>
          </a:prstGeom>
        </p:spPr>
      </p:pic>
    </p:spTree>
    <p:extLst>
      <p:ext uri="{BB962C8B-B14F-4D97-AF65-F5344CB8AC3E}">
        <p14:creationId xmlns:p14="http://schemas.microsoft.com/office/powerpoint/2010/main" val="35108867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153400" cy="990600"/>
          </a:xfrm>
        </p:spPr>
        <p:txBody>
          <a:bodyPr>
            <a:noAutofit/>
          </a:bodyPr>
          <a:lstStyle/>
          <a:p>
            <a:pPr>
              <a:lnSpc>
                <a:spcPct val="100000"/>
              </a:lnSpc>
            </a:pPr>
            <a:r>
              <a:rPr lang="en-US" sz="2400" dirty="0" smtClean="0"/>
              <a:t>A sampling of several dozen individual algos shows that most algos hold more longs than shorts.</a:t>
            </a:r>
            <a:endParaRPr lang="en-US" sz="2400" dirty="0"/>
          </a:p>
        </p:txBody>
      </p:sp>
      <p:pic>
        <p:nvPicPr>
          <p:cNvPr id="4" name="Picture 3" descr="long_short_size_per_algo.png"/>
          <p:cNvPicPr>
            <a:picLocks noChangeAspect="1"/>
          </p:cNvPicPr>
          <p:nvPr/>
        </p:nvPicPr>
        <p:blipFill rotWithShape="1">
          <a:blip r:embed="rId2">
            <a:extLst>
              <a:ext uri="{28A0092B-C50C-407E-A947-70E740481C1C}">
                <a14:useLocalDpi xmlns:a14="http://schemas.microsoft.com/office/drawing/2010/main" val="0"/>
              </a:ext>
            </a:extLst>
          </a:blip>
          <a:srcRect l="1212"/>
          <a:stretch/>
        </p:blipFill>
        <p:spPr>
          <a:xfrm>
            <a:off x="557224" y="1306437"/>
            <a:ext cx="8154683" cy="3506230"/>
          </a:xfrm>
          <a:prstGeom prst="rect">
            <a:avLst/>
          </a:prstGeom>
        </p:spPr>
      </p:pic>
    </p:spTree>
    <p:extLst>
      <p:ext uri="{BB962C8B-B14F-4D97-AF65-F5344CB8AC3E}">
        <p14:creationId xmlns:p14="http://schemas.microsoft.com/office/powerpoint/2010/main" val="89298506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736083"/>
          </a:xfrm>
        </p:spPr>
        <p:txBody>
          <a:bodyPr>
            <a:noAutofit/>
          </a:bodyPr>
          <a:lstStyle/>
          <a:p>
            <a:pPr>
              <a:lnSpc>
                <a:spcPct val="100000"/>
              </a:lnSpc>
            </a:pPr>
            <a:r>
              <a:rPr lang="en-US" sz="2400" dirty="0"/>
              <a:t>Without explicitly managing cash </a:t>
            </a:r>
            <a:r>
              <a:rPr lang="en-US" sz="2400" dirty="0" smtClean="0"/>
              <a:t>the global portfolio has large </a:t>
            </a:r>
            <a:r>
              <a:rPr lang="en-US" sz="2400" dirty="0"/>
              <a:t>&amp; varying cash </a:t>
            </a:r>
            <a:r>
              <a:rPr lang="en-US" sz="2400" dirty="0" smtClean="0"/>
              <a:t>exposure </a:t>
            </a:r>
            <a:r>
              <a:rPr lang="en-US" sz="2400" dirty="0"/>
              <a:t>over time.</a:t>
            </a:r>
          </a:p>
        </p:txBody>
      </p:sp>
      <p:pic>
        <p:nvPicPr>
          <p:cNvPr id="6" name="Picture 5" descr="fund_weights_incl_cash"/>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2913" y="1904418"/>
            <a:ext cx="6713014" cy="4039182"/>
          </a:xfrm>
          <a:prstGeom prst="rect">
            <a:avLst/>
          </a:prstGeom>
        </p:spPr>
      </p:pic>
      <p:sp>
        <p:nvSpPr>
          <p:cNvPr id="8" name="TextBox 7"/>
          <p:cNvSpPr txBox="1"/>
          <p:nvPr/>
        </p:nvSpPr>
        <p:spPr>
          <a:xfrm>
            <a:off x="7902799" y="3870327"/>
            <a:ext cx="1723510" cy="461665"/>
          </a:xfrm>
          <a:prstGeom prst="rect">
            <a:avLst/>
          </a:prstGeom>
          <a:noFill/>
        </p:spPr>
        <p:txBody>
          <a:bodyPr wrap="square" rtlCol="0">
            <a:spAutoFit/>
          </a:bodyPr>
          <a:lstStyle/>
          <a:p>
            <a:r>
              <a:rPr lang="en-US" sz="2400" dirty="0" smtClean="0">
                <a:solidFill>
                  <a:srgbClr val="2BBF87"/>
                </a:solidFill>
              </a:rPr>
              <a:t>- cash</a:t>
            </a:r>
            <a:endParaRPr lang="en-US" sz="2400" dirty="0">
              <a:solidFill>
                <a:srgbClr val="2BBF87"/>
              </a:solidFill>
            </a:endParaRPr>
          </a:p>
        </p:txBody>
      </p:sp>
    </p:spTree>
    <p:extLst>
      <p:ext uri="{BB962C8B-B14F-4D97-AF65-F5344CB8AC3E}">
        <p14:creationId xmlns:p14="http://schemas.microsoft.com/office/powerpoint/2010/main" val="425100033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6633"/>
            <a:ext cx="8229600" cy="1014967"/>
          </a:xfrm>
        </p:spPr>
        <p:txBody>
          <a:bodyPr>
            <a:noAutofit/>
          </a:bodyPr>
          <a:lstStyle/>
          <a:p>
            <a:pPr>
              <a:lnSpc>
                <a:spcPct val="100000"/>
              </a:lnSpc>
            </a:pPr>
            <a:r>
              <a:rPr lang="en-US" sz="2400" dirty="0" smtClean="0"/>
              <a:t>Cohort study conclusion: Fully automated selection model run over January contest cohort not ready for prime time.</a:t>
            </a:r>
            <a:endParaRPr lang="en-US" sz="2400" dirty="0"/>
          </a:p>
        </p:txBody>
      </p:sp>
      <p:sp>
        <p:nvSpPr>
          <p:cNvPr id="3" name="Content Placeholder 2"/>
          <p:cNvSpPr>
            <a:spLocks noGrp="1"/>
          </p:cNvSpPr>
          <p:nvPr>
            <p:ph idx="1"/>
          </p:nvPr>
        </p:nvSpPr>
        <p:spPr>
          <a:xfrm>
            <a:off x="457200" y="1302165"/>
            <a:ext cx="8229600" cy="4525963"/>
          </a:xfrm>
        </p:spPr>
        <p:txBody>
          <a:bodyPr>
            <a:normAutofit fontScale="85000" lnSpcReduction="10000"/>
          </a:bodyPr>
          <a:lstStyle/>
          <a:p>
            <a:pPr marL="514350" indent="-514350">
              <a:buFont typeface="+mj-lt"/>
              <a:buAutoNum type="arabicPeriod"/>
            </a:pPr>
            <a:endParaRPr lang="en-US" dirty="0" smtClean="0"/>
          </a:p>
          <a:p>
            <a:pPr marL="514350" indent="-514350">
              <a:buFont typeface="+mj-lt"/>
              <a:buAutoNum type="arabicPeriod"/>
            </a:pPr>
            <a:r>
              <a:rPr lang="en-US" b="1" dirty="0" smtClean="0"/>
              <a:t>Market risk</a:t>
            </a:r>
            <a:r>
              <a:rPr lang="en-US" dirty="0" smtClean="0"/>
              <a:t>: Need </a:t>
            </a:r>
            <a:r>
              <a:rPr lang="en-US" dirty="0"/>
              <a:t>more low beta </a:t>
            </a:r>
            <a:r>
              <a:rPr lang="en-US" dirty="0" smtClean="0"/>
              <a:t>strategies. Only </a:t>
            </a:r>
            <a:r>
              <a:rPr lang="en-US" dirty="0"/>
              <a:t>~ 40 algos pass </a:t>
            </a:r>
            <a:r>
              <a:rPr lang="en-US" dirty="0" smtClean="0"/>
              <a:t>the beta </a:t>
            </a:r>
            <a:r>
              <a:rPr lang="en-US" dirty="0"/>
              <a:t>filter each month, even fewer in the first year of the simulation</a:t>
            </a:r>
            <a:r>
              <a:rPr lang="en-US" dirty="0" smtClean="0"/>
              <a:t>.</a:t>
            </a:r>
          </a:p>
          <a:p>
            <a:pPr marL="514350" indent="-514350">
              <a:buFont typeface="+mj-lt"/>
              <a:buAutoNum type="arabicPeriod"/>
            </a:pPr>
            <a:endParaRPr lang="en-US" dirty="0" smtClean="0"/>
          </a:p>
          <a:p>
            <a:pPr marL="514350" indent="-514350">
              <a:buFont typeface="+mj-lt"/>
              <a:buAutoNum type="arabicPeriod"/>
            </a:pPr>
            <a:r>
              <a:rPr lang="en-US" b="1" dirty="0" smtClean="0"/>
              <a:t>Exposure risk</a:t>
            </a:r>
            <a:r>
              <a:rPr lang="en-US" dirty="0" smtClean="0"/>
              <a:t>: Without </a:t>
            </a:r>
            <a:r>
              <a:rPr lang="en-US" dirty="0"/>
              <a:t>explicitly hedging on a per algo, or a global basis – the simulated portfolio is long biased. </a:t>
            </a:r>
            <a:endParaRPr lang="en-US" dirty="0" smtClean="0"/>
          </a:p>
          <a:p>
            <a:pPr marL="514350" indent="-514350">
              <a:buFont typeface="+mj-lt"/>
              <a:buAutoNum type="arabicPeriod"/>
            </a:pPr>
            <a:endParaRPr lang="en-US" dirty="0" smtClean="0"/>
          </a:p>
          <a:p>
            <a:pPr marL="514350" indent="-514350">
              <a:buFont typeface="+mj-lt"/>
              <a:buAutoNum type="arabicPeriod"/>
            </a:pPr>
            <a:r>
              <a:rPr lang="en-US" b="1" dirty="0" smtClean="0"/>
              <a:t>Concentration risk</a:t>
            </a:r>
            <a:r>
              <a:rPr lang="en-US" dirty="0" smtClean="0"/>
              <a:t>: The </a:t>
            </a:r>
            <a:r>
              <a:rPr lang="en-US" dirty="0"/>
              <a:t>global simulated portfolio holds on average many fewer short positions than longs, and on average holds ~130 names in total. </a:t>
            </a:r>
            <a:endParaRPr lang="en-US" dirty="0" smtClean="0"/>
          </a:p>
          <a:p>
            <a:pPr marL="514350" indent="-514350">
              <a:buFont typeface="+mj-lt"/>
              <a:buAutoNum type="arabicPeriod"/>
            </a:pPr>
            <a:endParaRPr lang="en-US" dirty="0" smtClean="0"/>
          </a:p>
          <a:p>
            <a:pPr marL="514350" indent="-514350">
              <a:buFont typeface="+mj-lt"/>
              <a:buAutoNum type="arabicPeriod"/>
            </a:pPr>
            <a:r>
              <a:rPr lang="en-US" b="1" dirty="0" smtClean="0"/>
              <a:t>Cash management</a:t>
            </a:r>
            <a:r>
              <a:rPr lang="en-US" dirty="0" smtClean="0"/>
              <a:t>: Without </a:t>
            </a:r>
            <a:r>
              <a:rPr lang="en-US" dirty="0"/>
              <a:t>explicitly managing cash at the global level, the portfolio holds large &amp; varying cash exposures over time.</a:t>
            </a:r>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smtClean="0"/>
          </a:p>
          <a:p>
            <a:pPr marL="514350" indent="-514350">
              <a:buFont typeface="+mj-lt"/>
              <a:buAutoNum type="arabicPeriod"/>
            </a:pPr>
            <a:endParaRPr lang="en-US" dirty="0" smtClean="0"/>
          </a:p>
          <a:p>
            <a:pPr marL="514350" indent="-514350">
              <a:buFont typeface="+mj-lt"/>
              <a:buAutoNum type="arabicPeriod"/>
            </a:pPr>
            <a:endParaRPr lang="en-US" dirty="0"/>
          </a:p>
        </p:txBody>
      </p:sp>
    </p:spTree>
    <p:extLst>
      <p:ext uri="{BB962C8B-B14F-4D97-AF65-F5344CB8AC3E}">
        <p14:creationId xmlns:p14="http://schemas.microsoft.com/office/powerpoint/2010/main" val="42339321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90600"/>
          </a:xfrm>
        </p:spPr>
        <p:txBody>
          <a:bodyPr/>
          <a:lstStyle/>
          <a:p>
            <a:pPr algn="ctr"/>
            <a:r>
              <a:rPr lang="en-US" dirty="0" smtClean="0">
                <a:solidFill>
                  <a:schemeClr val="tx1">
                    <a:lumMod val="50000"/>
                    <a:lumOff val="50000"/>
                  </a:schemeClr>
                </a:solidFill>
              </a:rPr>
              <a:t>Why is it so hard to find the Holy Grail?</a:t>
            </a:r>
            <a:endParaRPr lang="en-US" dirty="0">
              <a:solidFill>
                <a:schemeClr val="tx1">
                  <a:lumMod val="50000"/>
                  <a:lumOff val="50000"/>
                </a:schemeClr>
              </a:solidFill>
            </a:endParaRPr>
          </a:p>
        </p:txBody>
      </p:sp>
      <p:sp>
        <p:nvSpPr>
          <p:cNvPr id="3" name="Content Placeholder 2"/>
          <p:cNvSpPr>
            <a:spLocks noGrp="1"/>
          </p:cNvSpPr>
          <p:nvPr>
            <p:ph idx="1"/>
          </p:nvPr>
        </p:nvSpPr>
        <p:spPr/>
        <p:txBody>
          <a:bodyPr>
            <a:normAutofit/>
          </a:bodyPr>
          <a:lstStyle/>
          <a:p>
            <a:r>
              <a:rPr lang="en-US" sz="2000" dirty="0" smtClean="0"/>
              <a:t>Positive Sharpe returns streams are a moving target – requires ongoing research efforts to keep finding the holy grail over and over.</a:t>
            </a:r>
          </a:p>
          <a:p>
            <a:pPr marL="0" indent="0">
              <a:buNone/>
            </a:pPr>
            <a:endParaRPr lang="en-US" sz="2000" dirty="0" smtClean="0"/>
          </a:p>
          <a:p>
            <a:r>
              <a:rPr lang="en-US" sz="2000" dirty="0" smtClean="0"/>
              <a:t>Most investment teams are ‘narrow and deep’ in terms of expertise, making it challenging to surface new uncorrelated strategies.</a:t>
            </a:r>
          </a:p>
          <a:p>
            <a:endParaRPr lang="en-US" sz="2000" dirty="0"/>
          </a:p>
          <a:p>
            <a:r>
              <a:rPr lang="en-US" sz="2000" dirty="0" smtClean="0"/>
              <a:t>Large multi-manager firms can be extremely successful (Millenium, Highbridge, Barclays nQuants), BUT… </a:t>
            </a:r>
          </a:p>
          <a:p>
            <a:endParaRPr lang="en-US" sz="2000" dirty="0"/>
          </a:p>
          <a:p>
            <a:r>
              <a:rPr lang="en-US" sz="2000" dirty="0" smtClean="0"/>
              <a:t>The barriers to entry with a traditional model are high.</a:t>
            </a:r>
          </a:p>
          <a:p>
            <a:endParaRPr lang="en-US" sz="2000" dirty="0" smtClean="0"/>
          </a:p>
          <a:p>
            <a:endParaRPr lang="en-US" sz="2000" dirty="0"/>
          </a:p>
        </p:txBody>
      </p:sp>
      <p:sp>
        <p:nvSpPr>
          <p:cNvPr id="4" name="TextBox 3"/>
          <p:cNvSpPr txBox="1"/>
          <p:nvPr/>
        </p:nvSpPr>
        <p:spPr>
          <a:xfrm>
            <a:off x="762000" y="5334000"/>
            <a:ext cx="7391400" cy="400110"/>
          </a:xfrm>
          <a:prstGeom prst="rect">
            <a:avLst/>
          </a:prstGeom>
          <a:noFill/>
        </p:spPr>
        <p:txBody>
          <a:bodyPr wrap="square" rtlCol="0">
            <a:spAutoFit/>
          </a:bodyPr>
          <a:lstStyle/>
          <a:p>
            <a:pPr algn="ctr"/>
            <a:r>
              <a:rPr lang="en-US" sz="2000" dirty="0" smtClean="0">
                <a:solidFill>
                  <a:schemeClr val="accent6"/>
                </a:solidFill>
                <a:latin typeface="Klavika regular"/>
                <a:cs typeface="Klavika regular"/>
              </a:rPr>
              <a:t>Quantopian has a non-traditional model: crowdsourcing.</a:t>
            </a:r>
            <a:endParaRPr lang="en-US" sz="2000" dirty="0">
              <a:solidFill>
                <a:schemeClr val="accent6"/>
              </a:solidFill>
              <a:latin typeface="Klavika regular"/>
              <a:cs typeface="Klavika regular"/>
            </a:endParaRPr>
          </a:p>
        </p:txBody>
      </p:sp>
    </p:spTree>
    <p:extLst>
      <p:ext uri="{BB962C8B-B14F-4D97-AF65-F5344CB8AC3E}">
        <p14:creationId xmlns:p14="http://schemas.microsoft.com/office/powerpoint/2010/main" val="22434656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sz="2400" dirty="0" smtClean="0"/>
              <a:t>However, Bottom up “Tear sheet” analysis yields a number of compelling individual algorithms.</a:t>
            </a:r>
            <a:endParaRPr lang="en-US" sz="2400" dirty="0"/>
          </a:p>
        </p:txBody>
      </p:sp>
      <p:pic>
        <p:nvPicPr>
          <p:cNvPr id="4" name="Picture 3" descr="Screen Shot 2015-06-15 at 4.01.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143000"/>
            <a:ext cx="3953401" cy="5257800"/>
          </a:xfrm>
          <a:prstGeom prst="rect">
            <a:avLst/>
          </a:prstGeom>
        </p:spPr>
      </p:pic>
      <p:pic>
        <p:nvPicPr>
          <p:cNvPr id="5" name="Picture 4" descr="Screen Shot 2015-06-15 at 4.02.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0707" y="1066800"/>
            <a:ext cx="4807893" cy="5410200"/>
          </a:xfrm>
          <a:prstGeom prst="rect">
            <a:avLst/>
          </a:prstGeom>
        </p:spPr>
      </p:pic>
    </p:spTree>
    <p:extLst>
      <p:ext uri="{BB962C8B-B14F-4D97-AF65-F5344CB8AC3E}">
        <p14:creationId xmlns:p14="http://schemas.microsoft.com/office/powerpoint/2010/main" val="102414109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6-15 at 4.02.2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367" y="457200"/>
            <a:ext cx="5147872" cy="4953000"/>
          </a:xfrm>
          <a:prstGeom prst="rect">
            <a:avLst/>
          </a:prstGeom>
        </p:spPr>
      </p:pic>
      <p:pic>
        <p:nvPicPr>
          <p:cNvPr id="5" name="Picture 4" descr="Screen Shot 2015-06-15 at 4.02.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0527" y="2057400"/>
            <a:ext cx="4269073" cy="4648200"/>
          </a:xfrm>
          <a:prstGeom prst="rect">
            <a:avLst/>
          </a:prstGeom>
        </p:spPr>
      </p:pic>
      <p:sp>
        <p:nvSpPr>
          <p:cNvPr id="6" name="TextBox 5"/>
          <p:cNvSpPr txBox="1"/>
          <p:nvPr/>
        </p:nvSpPr>
        <p:spPr>
          <a:xfrm>
            <a:off x="5791200" y="457200"/>
            <a:ext cx="2971800" cy="369332"/>
          </a:xfrm>
          <a:prstGeom prst="rect">
            <a:avLst/>
          </a:prstGeom>
          <a:noFill/>
        </p:spPr>
        <p:txBody>
          <a:bodyPr wrap="square" rtlCol="0">
            <a:spAutoFit/>
          </a:bodyPr>
          <a:lstStyle/>
          <a:p>
            <a:pPr algn="ctr"/>
            <a:r>
              <a:rPr lang="en-US" dirty="0" smtClean="0">
                <a:solidFill>
                  <a:schemeClr val="tx1">
                    <a:lumMod val="50000"/>
                    <a:lumOff val="50000"/>
                  </a:schemeClr>
                </a:solidFill>
                <a:latin typeface="Klavika regular"/>
                <a:cs typeface="Klavika regular"/>
              </a:rPr>
              <a:t>Tear Sheet analysis cont’d</a:t>
            </a:r>
            <a:endParaRPr lang="en-US" dirty="0">
              <a:solidFill>
                <a:schemeClr val="tx1">
                  <a:lumMod val="50000"/>
                  <a:lumOff val="50000"/>
                </a:schemeClr>
              </a:solidFill>
              <a:latin typeface="Klavika regular"/>
              <a:cs typeface="Klavika regular"/>
            </a:endParaRPr>
          </a:p>
        </p:txBody>
      </p:sp>
    </p:spTree>
    <p:extLst>
      <p:ext uri="{BB962C8B-B14F-4D97-AF65-F5344CB8AC3E}">
        <p14:creationId xmlns:p14="http://schemas.microsoft.com/office/powerpoint/2010/main" val="373834906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6-15 at 4.03.0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0" y="152400"/>
            <a:ext cx="5562600" cy="3189091"/>
          </a:xfrm>
          <a:prstGeom prst="rect">
            <a:avLst/>
          </a:prstGeom>
        </p:spPr>
      </p:pic>
      <p:pic>
        <p:nvPicPr>
          <p:cNvPr id="6" name="Picture 5" descr="Screen Shot 2015-06-15 at 4.03.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3429000"/>
            <a:ext cx="5562600" cy="3180059"/>
          </a:xfrm>
          <a:prstGeom prst="rect">
            <a:avLst/>
          </a:prstGeom>
        </p:spPr>
      </p:pic>
      <p:sp>
        <p:nvSpPr>
          <p:cNvPr id="7" name="TextBox 6"/>
          <p:cNvSpPr txBox="1"/>
          <p:nvPr/>
        </p:nvSpPr>
        <p:spPr>
          <a:xfrm>
            <a:off x="228600" y="304800"/>
            <a:ext cx="2971800" cy="646331"/>
          </a:xfrm>
          <a:prstGeom prst="rect">
            <a:avLst/>
          </a:prstGeom>
          <a:noFill/>
        </p:spPr>
        <p:txBody>
          <a:bodyPr wrap="square" rtlCol="0">
            <a:spAutoFit/>
          </a:bodyPr>
          <a:lstStyle/>
          <a:p>
            <a:pPr algn="r"/>
            <a:r>
              <a:rPr lang="en-US" dirty="0">
                <a:solidFill>
                  <a:schemeClr val="tx1">
                    <a:lumMod val="50000"/>
                    <a:lumOff val="50000"/>
                  </a:schemeClr>
                </a:solidFill>
                <a:latin typeface="Klavika regular"/>
                <a:cs typeface="Klavika regular"/>
              </a:rPr>
              <a:t>Tear sheet </a:t>
            </a:r>
            <a:r>
              <a:rPr lang="en-US" dirty="0" smtClean="0">
                <a:solidFill>
                  <a:schemeClr val="tx1">
                    <a:lumMod val="50000"/>
                    <a:lumOff val="50000"/>
                  </a:schemeClr>
                </a:solidFill>
                <a:latin typeface="Klavika regular"/>
                <a:cs typeface="Klavika regular"/>
              </a:rPr>
              <a:t>analysis</a:t>
            </a:r>
          </a:p>
          <a:p>
            <a:pPr algn="r"/>
            <a:r>
              <a:rPr lang="en-US" dirty="0" smtClean="0">
                <a:solidFill>
                  <a:schemeClr val="tx1">
                    <a:lumMod val="50000"/>
                    <a:lumOff val="50000"/>
                  </a:schemeClr>
                </a:solidFill>
                <a:latin typeface="Klavika regular"/>
                <a:cs typeface="Klavika regular"/>
              </a:rPr>
              <a:t>Financial crisis periods:</a:t>
            </a:r>
            <a:endParaRPr lang="en-US" dirty="0">
              <a:solidFill>
                <a:schemeClr val="tx1">
                  <a:lumMod val="50000"/>
                  <a:lumOff val="50000"/>
                </a:schemeClr>
              </a:solidFill>
              <a:latin typeface="Klavika regular"/>
              <a:cs typeface="Klavika regular"/>
            </a:endParaRPr>
          </a:p>
        </p:txBody>
      </p:sp>
    </p:spTree>
    <p:extLst>
      <p:ext uri="{BB962C8B-B14F-4D97-AF65-F5344CB8AC3E}">
        <p14:creationId xmlns:p14="http://schemas.microsoft.com/office/powerpoint/2010/main" val="331476235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256"/>
            <a:ext cx="8229600" cy="911344"/>
          </a:xfrm>
        </p:spPr>
        <p:txBody>
          <a:bodyPr/>
          <a:lstStyle/>
          <a:p>
            <a:pPr>
              <a:lnSpc>
                <a:spcPct val="100000"/>
              </a:lnSpc>
            </a:pPr>
            <a:r>
              <a:rPr lang="en-US" sz="2400" dirty="0" smtClean="0"/>
              <a:t>Combining top-down screening with bottom-up tear sheet analysis vetting looks particularly promising. </a:t>
            </a:r>
            <a:endParaRPr lang="en-US" sz="2400" dirty="0"/>
          </a:p>
        </p:txBody>
      </p:sp>
      <p:pic>
        <p:nvPicPr>
          <p:cNvPr id="6" name="Content Placeholder 5" descr="Screen Shot 2015-06-05 at 1.33.34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7188" r="3421"/>
          <a:stretch/>
        </p:blipFill>
        <p:spPr>
          <a:xfrm>
            <a:off x="1956499" y="1064650"/>
            <a:ext cx="6882701" cy="5603229"/>
          </a:xfrm>
          <a:prstGeom prst="rect">
            <a:avLst/>
          </a:prstGeom>
        </p:spPr>
      </p:pic>
    </p:spTree>
    <p:extLst>
      <p:ext uri="{BB962C8B-B14F-4D97-AF65-F5344CB8AC3E}">
        <p14:creationId xmlns:p14="http://schemas.microsoft.com/office/powerpoint/2010/main" val="299802945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solidFill>
                  <a:srgbClr val="7F7F7F"/>
                </a:solidFill>
              </a:rPr>
              <a:t>Correlation Qualification</a:t>
            </a:r>
            <a:endParaRPr lang="en-US" dirty="0">
              <a:solidFill>
                <a:srgbClr val="7F7F7F"/>
              </a:solidFill>
            </a:endParaRPr>
          </a:p>
        </p:txBody>
      </p:sp>
      <p:pic>
        <p:nvPicPr>
          <p:cNvPr id="4" name="Picture 3" descr="stage_two_algo_selection_result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219200"/>
            <a:ext cx="6965939" cy="4630396"/>
          </a:xfrm>
          <a:prstGeom prst="rect">
            <a:avLst/>
          </a:prstGeom>
        </p:spPr>
      </p:pic>
      <p:sp>
        <p:nvSpPr>
          <p:cNvPr id="5" name="TextBox 4"/>
          <p:cNvSpPr txBox="1"/>
          <p:nvPr/>
        </p:nvSpPr>
        <p:spPr>
          <a:xfrm>
            <a:off x="1066800" y="5877580"/>
            <a:ext cx="6934200" cy="523220"/>
          </a:xfrm>
          <a:prstGeom prst="rect">
            <a:avLst/>
          </a:prstGeom>
          <a:noFill/>
        </p:spPr>
        <p:txBody>
          <a:bodyPr wrap="square" rtlCol="0">
            <a:spAutoFit/>
          </a:bodyPr>
          <a:lstStyle/>
          <a:p>
            <a:r>
              <a:rPr lang="en-US" sz="1400" dirty="0" smtClean="0">
                <a:latin typeface="Klavika regular"/>
                <a:cs typeface="Klavika regular"/>
              </a:rPr>
              <a:t>In-sample walk-forward model results, 115 algorithms submitted to January Quantopian Open paper trading competition. Backtested time range: 2002-2012</a:t>
            </a:r>
            <a:endParaRPr lang="en-US" sz="1400" dirty="0">
              <a:latin typeface="Klavika regular"/>
              <a:cs typeface="Klavika regular"/>
            </a:endParaRPr>
          </a:p>
        </p:txBody>
      </p:sp>
    </p:spTree>
    <p:extLst>
      <p:ext uri="{BB962C8B-B14F-4D97-AF65-F5344CB8AC3E}">
        <p14:creationId xmlns:p14="http://schemas.microsoft.com/office/powerpoint/2010/main" val="388330431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solidFill>
                  <a:srgbClr val="7F7F7F"/>
                </a:solidFill>
              </a:rPr>
              <a:t>Performance Qualification</a:t>
            </a:r>
            <a:endParaRPr lang="en-US" dirty="0">
              <a:solidFill>
                <a:srgbClr val="7F7F7F"/>
              </a:solidFill>
            </a:endParaRPr>
          </a:p>
        </p:txBody>
      </p:sp>
      <p:pic>
        <p:nvPicPr>
          <p:cNvPr id="5" name="Picture 4" descr="stage_one_algo_selection_result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219200"/>
            <a:ext cx="6934200" cy="4609299"/>
          </a:xfrm>
          <a:prstGeom prst="rect">
            <a:avLst/>
          </a:prstGeom>
        </p:spPr>
      </p:pic>
      <p:sp>
        <p:nvSpPr>
          <p:cNvPr id="6" name="TextBox 5"/>
          <p:cNvSpPr txBox="1"/>
          <p:nvPr/>
        </p:nvSpPr>
        <p:spPr>
          <a:xfrm>
            <a:off x="1066800" y="5877580"/>
            <a:ext cx="6934200" cy="523220"/>
          </a:xfrm>
          <a:prstGeom prst="rect">
            <a:avLst/>
          </a:prstGeom>
          <a:noFill/>
        </p:spPr>
        <p:txBody>
          <a:bodyPr wrap="square" rtlCol="0">
            <a:spAutoFit/>
          </a:bodyPr>
          <a:lstStyle/>
          <a:p>
            <a:r>
              <a:rPr lang="en-US" sz="1400" dirty="0" smtClean="0">
                <a:latin typeface="Klavika regular"/>
                <a:cs typeface="Klavika regular"/>
              </a:rPr>
              <a:t>In-sample walk-forward model results, 115 algorithms submitted to January Quantopian Open paper trading competition. Backtested time range: 2002-2012</a:t>
            </a:r>
            <a:endParaRPr lang="en-US" sz="1400" dirty="0">
              <a:latin typeface="Klavika regular"/>
              <a:cs typeface="Klavika regular"/>
            </a:endParaRPr>
          </a:p>
        </p:txBody>
      </p:sp>
    </p:spTree>
    <p:extLst>
      <p:ext uri="{BB962C8B-B14F-4D97-AF65-F5344CB8AC3E}">
        <p14:creationId xmlns:p14="http://schemas.microsoft.com/office/powerpoint/2010/main" val="393906296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4-03 at 1.30.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52400"/>
            <a:ext cx="5791200" cy="5661968"/>
          </a:xfrm>
          <a:prstGeom prst="rect">
            <a:avLst/>
          </a:prstGeom>
        </p:spPr>
      </p:pic>
      <p:pic>
        <p:nvPicPr>
          <p:cNvPr id="6" name="Picture 5" descr="Screen Shot 2015-04-03 at 1.36.3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4292" y="1143000"/>
            <a:ext cx="6977708" cy="5141038"/>
          </a:xfrm>
          <a:prstGeom prst="rect">
            <a:avLst/>
          </a:prstGeom>
        </p:spPr>
      </p:pic>
      <p:pic>
        <p:nvPicPr>
          <p:cNvPr id="5" name="Picture 4" descr="Screen Shot 2015-04-03 at 1.31.4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0" y="2209800"/>
            <a:ext cx="5899396" cy="4364267"/>
          </a:xfrm>
          <a:prstGeom prst="rect">
            <a:avLst/>
          </a:prstGeom>
        </p:spPr>
      </p:pic>
      <p:pic>
        <p:nvPicPr>
          <p:cNvPr id="2" name="Picture 1" descr="Screen Shot 2015-06-15 at 2.58.58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4800" y="2726581"/>
            <a:ext cx="5029200" cy="4131419"/>
          </a:xfrm>
          <a:prstGeom prst="rect">
            <a:avLst/>
          </a:prstGeom>
        </p:spPr>
      </p:pic>
    </p:spTree>
    <p:extLst>
      <p:ext uri="{BB962C8B-B14F-4D97-AF65-F5344CB8AC3E}">
        <p14:creationId xmlns:p14="http://schemas.microsoft.com/office/powerpoint/2010/main" val="19111865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6-15 at 2.42.26 PM.png"/>
          <p:cNvPicPr>
            <a:picLocks noChangeAspect="1"/>
          </p:cNvPicPr>
          <p:nvPr/>
        </p:nvPicPr>
        <p:blipFill rotWithShape="1">
          <a:blip r:embed="rId3">
            <a:extLst>
              <a:ext uri="{28A0092B-C50C-407E-A947-70E740481C1C}">
                <a14:useLocalDpi xmlns:a14="http://schemas.microsoft.com/office/drawing/2010/main" val="0"/>
              </a:ext>
            </a:extLst>
          </a:blip>
          <a:srcRect r="24908"/>
          <a:stretch/>
        </p:blipFill>
        <p:spPr>
          <a:xfrm>
            <a:off x="1828800" y="304800"/>
            <a:ext cx="5207000" cy="5197060"/>
          </a:xfrm>
          <a:prstGeom prst="rect">
            <a:avLst/>
          </a:prstGeom>
        </p:spPr>
      </p:pic>
      <p:sp>
        <p:nvSpPr>
          <p:cNvPr id="3" name="TextBox 2"/>
          <p:cNvSpPr txBox="1"/>
          <p:nvPr/>
        </p:nvSpPr>
        <p:spPr>
          <a:xfrm>
            <a:off x="609600" y="5562600"/>
            <a:ext cx="8077200" cy="1138773"/>
          </a:xfrm>
          <a:prstGeom prst="rect">
            <a:avLst/>
          </a:prstGeom>
          <a:noFill/>
        </p:spPr>
        <p:txBody>
          <a:bodyPr wrap="square" rtlCol="0">
            <a:spAutoFit/>
          </a:bodyPr>
          <a:lstStyle/>
          <a:p>
            <a:r>
              <a:rPr lang="en-US" sz="2000" dirty="0" smtClean="0">
                <a:latin typeface="Klavika regular"/>
                <a:cs typeface="Klavika regular"/>
              </a:rPr>
              <a:t>Crowdsourcing</a:t>
            </a:r>
            <a:r>
              <a:rPr lang="en-US" dirty="0" smtClean="0">
                <a:latin typeface="Klavika regular"/>
                <a:cs typeface="Klavika regular"/>
              </a:rPr>
              <a:t> </a:t>
            </a:r>
            <a:r>
              <a:rPr lang="en-US" sz="1600" dirty="0" smtClean="0">
                <a:latin typeface="Klavika regular"/>
                <a:cs typeface="Klavika regular"/>
              </a:rPr>
              <a:t>– the process of obtaining needed services, ideas or content by soliciting contributions from a large group of people, and especially an online community, rather than from traditional employees or suppliers.</a:t>
            </a:r>
          </a:p>
          <a:p>
            <a:r>
              <a:rPr lang="en-US" sz="1400" dirty="0" smtClean="0">
                <a:solidFill>
                  <a:srgbClr val="595959"/>
                </a:solidFill>
                <a:latin typeface="Klavika regular"/>
                <a:cs typeface="Klavika regular"/>
              </a:rPr>
              <a:t>http</a:t>
            </a:r>
            <a:r>
              <a:rPr lang="en-US" sz="1400" dirty="0">
                <a:solidFill>
                  <a:srgbClr val="595959"/>
                </a:solidFill>
                <a:latin typeface="Klavika regular"/>
                <a:cs typeface="Klavika regular"/>
              </a:rPr>
              <a:t>://en.wikipedia.org/wiki/Crowdsourcing</a:t>
            </a:r>
          </a:p>
        </p:txBody>
      </p:sp>
    </p:spTree>
    <p:extLst>
      <p:ext uri="{BB962C8B-B14F-4D97-AF65-F5344CB8AC3E}">
        <p14:creationId xmlns:p14="http://schemas.microsoft.com/office/powerpoint/2010/main" val="41216981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600200"/>
          </a:xfrm>
        </p:spPr>
        <p:txBody>
          <a:bodyPr/>
          <a:lstStyle/>
          <a:p>
            <a:pPr algn="ctr">
              <a:lnSpc>
                <a:spcPct val="100000"/>
              </a:lnSpc>
            </a:pPr>
            <a:r>
              <a:rPr lang="en-US" dirty="0" smtClean="0">
                <a:solidFill>
                  <a:schemeClr val="tx1">
                    <a:lumMod val="50000"/>
                    <a:lumOff val="50000"/>
                  </a:schemeClr>
                </a:solidFill>
              </a:rPr>
              <a:t>The Quantopian Open  </a:t>
            </a:r>
            <a:br>
              <a:rPr lang="en-US" dirty="0" smtClean="0">
                <a:solidFill>
                  <a:schemeClr val="tx1">
                    <a:lumMod val="50000"/>
                    <a:lumOff val="50000"/>
                  </a:schemeClr>
                </a:solidFill>
              </a:rPr>
            </a:br>
            <a:r>
              <a:rPr lang="en-US" sz="2000" dirty="0" smtClean="0">
                <a:solidFill>
                  <a:schemeClr val="tx1">
                    <a:lumMod val="50000"/>
                    <a:lumOff val="50000"/>
                  </a:schemeClr>
                </a:solidFill>
              </a:rPr>
              <a:t>launched in January 2015</a:t>
            </a:r>
            <a:endParaRPr lang="en-US" sz="2000" dirty="0">
              <a:solidFill>
                <a:schemeClr val="tx1">
                  <a:lumMod val="50000"/>
                  <a:lumOff val="50000"/>
                </a:schemeClr>
              </a:solidFill>
            </a:endParaRPr>
          </a:p>
        </p:txBody>
      </p:sp>
      <p:pic>
        <p:nvPicPr>
          <p:cNvPr id="7" name="Picture 6"/>
          <p:cNvPicPr>
            <a:picLocks noChangeAspect="1"/>
          </p:cNvPicPr>
          <p:nvPr/>
        </p:nvPicPr>
        <p:blipFill>
          <a:blip r:embed="rId3"/>
          <a:stretch>
            <a:fillRect/>
          </a:stretch>
        </p:blipFill>
        <p:spPr>
          <a:xfrm>
            <a:off x="1676400" y="1295400"/>
            <a:ext cx="5791200" cy="4872881"/>
          </a:xfrm>
          <a:prstGeom prst="rect">
            <a:avLst/>
          </a:prstGeom>
        </p:spPr>
      </p:pic>
    </p:spTree>
    <p:extLst>
      <p:ext uri="{BB962C8B-B14F-4D97-AF65-F5344CB8AC3E}">
        <p14:creationId xmlns:p14="http://schemas.microsoft.com/office/powerpoint/2010/main" val="124480725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600200"/>
          </a:xfrm>
        </p:spPr>
        <p:txBody>
          <a:bodyPr/>
          <a:lstStyle/>
          <a:p>
            <a:pPr algn="ctr">
              <a:lnSpc>
                <a:spcPct val="100000"/>
              </a:lnSpc>
            </a:pPr>
            <a:r>
              <a:rPr lang="en-US" dirty="0" smtClean="0">
                <a:solidFill>
                  <a:srgbClr val="7F7F7F"/>
                </a:solidFill>
              </a:rPr>
              <a:t>The Quantopian Open</a:t>
            </a:r>
            <a:br>
              <a:rPr lang="en-US" dirty="0" smtClean="0">
                <a:solidFill>
                  <a:srgbClr val="7F7F7F"/>
                </a:solidFill>
              </a:rPr>
            </a:br>
            <a:r>
              <a:rPr lang="en-US" sz="2000" dirty="0">
                <a:solidFill>
                  <a:schemeClr val="tx1">
                    <a:lumMod val="50000"/>
                    <a:lumOff val="50000"/>
                  </a:schemeClr>
                </a:solidFill>
              </a:rPr>
              <a:t>launched in January 2015</a:t>
            </a:r>
            <a:endParaRPr lang="en-US" sz="2000" dirty="0">
              <a:solidFill>
                <a:srgbClr val="7F7F7F"/>
              </a:solidFill>
            </a:endParaRPr>
          </a:p>
        </p:txBody>
      </p:sp>
      <p:pic>
        <p:nvPicPr>
          <p:cNvPr id="4" name="Picture 3" descr="Screen Shot 2015-04-03 at 1.10.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1219200"/>
            <a:ext cx="6149430" cy="4954726"/>
          </a:xfrm>
          <a:prstGeom prst="rect">
            <a:avLst/>
          </a:prstGeom>
        </p:spPr>
      </p:pic>
    </p:spTree>
    <p:extLst>
      <p:ext uri="{BB962C8B-B14F-4D97-AF65-F5344CB8AC3E}">
        <p14:creationId xmlns:p14="http://schemas.microsoft.com/office/powerpoint/2010/main" val="138385999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und_perf_withalgocount.png"/>
          <p:cNvPicPr>
            <a:picLocks noChangeAspect="1"/>
          </p:cNvPicPr>
          <p:nvPr/>
        </p:nvPicPr>
        <p:blipFill rotWithShape="1">
          <a:blip r:embed="rId3">
            <a:extLst>
              <a:ext uri="{28A0092B-C50C-407E-A947-70E740481C1C}">
                <a14:useLocalDpi xmlns:a14="http://schemas.microsoft.com/office/drawing/2010/main" val="0"/>
              </a:ext>
            </a:extLst>
          </a:blip>
          <a:srcRect l="-268" t="55982" r="268" b="22370"/>
          <a:stretch/>
        </p:blipFill>
        <p:spPr>
          <a:xfrm>
            <a:off x="762000" y="2599830"/>
            <a:ext cx="7571214" cy="1895970"/>
          </a:xfrm>
          <a:prstGeom prst="rect">
            <a:avLst/>
          </a:prstGeom>
        </p:spPr>
      </p:pic>
      <p:sp>
        <p:nvSpPr>
          <p:cNvPr id="9" name="Title 8"/>
          <p:cNvSpPr>
            <a:spLocks noGrp="1"/>
          </p:cNvSpPr>
          <p:nvPr>
            <p:ph type="title"/>
          </p:nvPr>
        </p:nvSpPr>
        <p:spPr>
          <a:xfrm>
            <a:off x="990600" y="533400"/>
            <a:ext cx="7239000" cy="2057400"/>
          </a:xfrm>
        </p:spPr>
        <p:txBody>
          <a:bodyPr/>
          <a:lstStyle/>
          <a:p>
            <a:pPr>
              <a:lnSpc>
                <a:spcPct val="100000"/>
              </a:lnSpc>
            </a:pPr>
            <a:r>
              <a:rPr lang="en-US" sz="2000" dirty="0" smtClean="0">
                <a:latin typeface="Klavika regular"/>
                <a:cs typeface="Klavika regular"/>
              </a:rPr>
              <a:t>Many of the algorithms submitted to the Open show strong correlation to the market, and consequently to each other.</a:t>
            </a:r>
            <a:br>
              <a:rPr lang="en-US" sz="2000" dirty="0" smtClean="0">
                <a:latin typeface="Klavika regular"/>
                <a:cs typeface="Klavika regular"/>
              </a:rPr>
            </a:br>
            <a:r>
              <a:rPr lang="en-US" sz="2000" dirty="0">
                <a:latin typeface="Klavika regular"/>
                <a:cs typeface="Klavika regular"/>
              </a:rPr>
              <a:t/>
            </a:r>
            <a:br>
              <a:rPr lang="en-US" sz="2000" dirty="0">
                <a:latin typeface="Klavika regular"/>
                <a:cs typeface="Klavika regular"/>
              </a:rPr>
            </a:br>
            <a:r>
              <a:rPr lang="en-US" sz="2000" dirty="0">
                <a:latin typeface="Klavika regular"/>
                <a:cs typeface="Klavika regular"/>
              </a:rPr>
              <a:t>In a historical simulation only 20-60 algorithms passed our maximum threshold for </a:t>
            </a:r>
            <a:r>
              <a:rPr lang="en-US" sz="2000" dirty="0" smtClean="0">
                <a:latin typeface="Klavika regular"/>
                <a:cs typeface="Klavika regular"/>
              </a:rPr>
              <a:t>correlation per month.</a:t>
            </a:r>
            <a:r>
              <a:rPr lang="en-US" sz="2000" dirty="0">
                <a:latin typeface="Klavika regular"/>
                <a:cs typeface="Klavika regular"/>
              </a:rPr>
              <a:t/>
            </a:r>
            <a:br>
              <a:rPr lang="en-US" sz="2000" dirty="0">
                <a:latin typeface="Klavika regular"/>
                <a:cs typeface="Klavika regular"/>
              </a:rPr>
            </a:br>
            <a:endParaRPr lang="en-US" sz="2000" dirty="0">
              <a:latin typeface="Klavika regular"/>
              <a:cs typeface="Klavika regular"/>
            </a:endParaRPr>
          </a:p>
        </p:txBody>
      </p:sp>
      <p:sp>
        <p:nvSpPr>
          <p:cNvPr id="11" name="Title 8"/>
          <p:cNvSpPr txBox="1">
            <a:spLocks/>
          </p:cNvSpPr>
          <p:nvPr/>
        </p:nvSpPr>
        <p:spPr>
          <a:xfrm>
            <a:off x="838200" y="3505200"/>
            <a:ext cx="7239000" cy="1981200"/>
          </a:xfrm>
          <a:prstGeom prst="rect">
            <a:avLst/>
          </a:prstGeom>
        </p:spPr>
        <p:txBody>
          <a:bodyPr vert="horz" lIns="91440" tIns="45720" rIns="91440" bIns="45720" rtlCol="0" anchor="b">
            <a:noAutofit/>
          </a:bodyPr>
          <a:lstStyle>
            <a:lvl1pPr algn="l" defTabSz="914400" rtl="0" eaLnBrk="1" latinLnBrk="0" hangingPunct="1">
              <a:lnSpc>
                <a:spcPts val="5800"/>
              </a:lnSpc>
              <a:spcBef>
                <a:spcPct val="0"/>
              </a:spcBef>
              <a:buNone/>
              <a:defRPr sz="3600" kern="1200">
                <a:solidFill>
                  <a:schemeClr val="tx1">
                    <a:lumMod val="65000"/>
                    <a:lumOff val="35000"/>
                  </a:schemeClr>
                </a:solidFill>
                <a:effectLst/>
                <a:latin typeface="Klavika Regular"/>
                <a:ea typeface="+mj-ea"/>
                <a:cs typeface="Klavika Light"/>
              </a:defRPr>
            </a:lvl1pPr>
          </a:lstStyle>
          <a:p>
            <a:pPr>
              <a:lnSpc>
                <a:spcPct val="100000"/>
              </a:lnSpc>
            </a:pPr>
            <a:endParaRPr lang="en-US" sz="2400" dirty="0" smtClean="0">
              <a:latin typeface="Klavika regular"/>
              <a:cs typeface="Klavika regular"/>
            </a:endParaRPr>
          </a:p>
          <a:p>
            <a:pPr>
              <a:lnSpc>
                <a:spcPct val="100000"/>
              </a:lnSpc>
            </a:pPr>
            <a:endParaRPr lang="en-US" sz="2400" dirty="0">
              <a:latin typeface="Klavika regular"/>
              <a:cs typeface="Klavika regular"/>
            </a:endParaRPr>
          </a:p>
          <a:p>
            <a:pPr>
              <a:lnSpc>
                <a:spcPct val="100000"/>
              </a:lnSpc>
            </a:pPr>
            <a:endParaRPr lang="en-US" sz="2400" dirty="0" smtClean="0">
              <a:latin typeface="Klavika regular"/>
              <a:cs typeface="Klavika regular"/>
            </a:endParaRPr>
          </a:p>
          <a:p>
            <a:pPr>
              <a:lnSpc>
                <a:spcPct val="100000"/>
              </a:lnSpc>
            </a:pPr>
            <a:endParaRPr lang="en-US" sz="2400" dirty="0">
              <a:latin typeface="Klavika regular"/>
              <a:cs typeface="Klavika regular"/>
            </a:endParaRPr>
          </a:p>
        </p:txBody>
      </p:sp>
      <p:sp>
        <p:nvSpPr>
          <p:cNvPr id="12" name="Title 8"/>
          <p:cNvSpPr txBox="1">
            <a:spLocks/>
          </p:cNvSpPr>
          <p:nvPr/>
        </p:nvSpPr>
        <p:spPr>
          <a:xfrm>
            <a:off x="990600" y="4419600"/>
            <a:ext cx="7543800" cy="1143000"/>
          </a:xfrm>
          <a:prstGeom prst="rect">
            <a:avLst/>
          </a:prstGeom>
        </p:spPr>
        <p:txBody>
          <a:bodyPr vert="horz" lIns="91440" tIns="45720" rIns="91440" bIns="45720" rtlCol="0" anchor="b">
            <a:noAutofit/>
          </a:bodyPr>
          <a:lstStyle>
            <a:lvl1pPr algn="l" defTabSz="914400" rtl="0" eaLnBrk="1" latinLnBrk="0" hangingPunct="1">
              <a:lnSpc>
                <a:spcPts val="5800"/>
              </a:lnSpc>
              <a:spcBef>
                <a:spcPct val="0"/>
              </a:spcBef>
              <a:buNone/>
              <a:defRPr sz="3600" kern="1200">
                <a:solidFill>
                  <a:schemeClr val="tx1">
                    <a:lumMod val="65000"/>
                    <a:lumOff val="35000"/>
                  </a:schemeClr>
                </a:solidFill>
                <a:effectLst/>
                <a:latin typeface="Klavika Regular"/>
                <a:ea typeface="+mj-ea"/>
                <a:cs typeface="Klavika Light"/>
              </a:defRPr>
            </a:lvl1pPr>
          </a:lstStyle>
          <a:p>
            <a:pPr>
              <a:lnSpc>
                <a:spcPct val="100000"/>
              </a:lnSpc>
            </a:pPr>
            <a:r>
              <a:rPr lang="en-US" sz="2000" dirty="0" smtClean="0">
                <a:latin typeface="Klavika regular"/>
                <a:cs typeface="Klavika regular"/>
              </a:rPr>
              <a:t>We need a larger pool of uncorrelated returns streams for the fund. Last month we adjusted the contest rules accordingly...</a:t>
            </a:r>
            <a:endParaRPr lang="en-US" sz="2000" dirty="0">
              <a:latin typeface="Klavika regular"/>
              <a:cs typeface="Klavika regular"/>
            </a:endParaRPr>
          </a:p>
        </p:txBody>
      </p:sp>
    </p:spTree>
    <p:extLst>
      <p:ext uri="{BB962C8B-B14F-4D97-AF65-F5344CB8AC3E}">
        <p14:creationId xmlns:p14="http://schemas.microsoft.com/office/powerpoint/2010/main" val="15357543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6-16 at 5.44.5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381000"/>
            <a:ext cx="7924800" cy="2058815"/>
          </a:xfrm>
          <a:prstGeom prst="rect">
            <a:avLst/>
          </a:prstGeom>
        </p:spPr>
      </p:pic>
      <p:pic>
        <p:nvPicPr>
          <p:cNvPr id="6" name="Picture 5" descr="Screen Shot 2015-06-16 at 5.41.15 PM.png"/>
          <p:cNvPicPr>
            <a:picLocks noChangeAspect="1"/>
          </p:cNvPicPr>
          <p:nvPr/>
        </p:nvPicPr>
        <p:blipFill rotWithShape="1">
          <a:blip r:embed="rId4">
            <a:extLst>
              <a:ext uri="{28A0092B-C50C-407E-A947-70E740481C1C}">
                <a14:useLocalDpi xmlns:a14="http://schemas.microsoft.com/office/drawing/2010/main" val="0"/>
              </a:ext>
            </a:extLst>
          </a:blip>
          <a:srcRect t="6567" b="22643"/>
          <a:stretch/>
        </p:blipFill>
        <p:spPr>
          <a:xfrm>
            <a:off x="0" y="2667000"/>
            <a:ext cx="9144000" cy="3230880"/>
          </a:xfrm>
          <a:prstGeom prst="rect">
            <a:avLst/>
          </a:prstGeom>
        </p:spPr>
      </p:pic>
    </p:spTree>
    <p:extLst>
      <p:ext uri="{BB962C8B-B14F-4D97-AF65-F5344CB8AC3E}">
        <p14:creationId xmlns:p14="http://schemas.microsoft.com/office/powerpoint/2010/main" val="261148113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229600" cy="1066800"/>
          </a:xfrm>
        </p:spPr>
        <p:txBody>
          <a:bodyPr/>
          <a:lstStyle/>
          <a:p>
            <a:pPr>
              <a:lnSpc>
                <a:spcPct val="100000"/>
              </a:lnSpc>
            </a:pPr>
            <a:r>
              <a:rPr lang="en-US" dirty="0" smtClean="0">
                <a:solidFill>
                  <a:schemeClr val="tx1">
                    <a:lumMod val="50000"/>
                    <a:lumOff val="50000"/>
                  </a:schemeClr>
                </a:solidFill>
              </a:rPr>
              <a:t>What we look for: </a:t>
            </a:r>
            <a:r>
              <a:rPr lang="en-US" dirty="0" smtClean="0"/>
              <a:t/>
            </a:r>
            <a:br>
              <a:rPr lang="en-US" dirty="0" smtClean="0"/>
            </a:br>
            <a:r>
              <a:rPr lang="en-US" dirty="0" smtClean="0"/>
              <a:t>Low </a:t>
            </a:r>
            <a:r>
              <a:rPr lang="en-US" dirty="0"/>
              <a:t>Exposure to the </a:t>
            </a:r>
            <a:r>
              <a:rPr lang="en-US" dirty="0" smtClean="0"/>
              <a:t>Market</a:t>
            </a:r>
            <a:endParaRPr lang="en-US" dirty="0"/>
          </a:p>
        </p:txBody>
      </p:sp>
      <p:sp>
        <p:nvSpPr>
          <p:cNvPr id="4" name="TextBox 3"/>
          <p:cNvSpPr txBox="1"/>
          <p:nvPr/>
        </p:nvSpPr>
        <p:spPr>
          <a:xfrm>
            <a:off x="304800" y="1295400"/>
            <a:ext cx="8229600" cy="1384995"/>
          </a:xfrm>
          <a:prstGeom prst="rect">
            <a:avLst/>
          </a:prstGeom>
          <a:noFill/>
        </p:spPr>
        <p:txBody>
          <a:bodyPr wrap="square" rtlCol="0">
            <a:spAutoFit/>
          </a:bodyPr>
          <a:lstStyle/>
          <a:p>
            <a:r>
              <a:rPr lang="en-US" sz="2000" dirty="0" smtClean="0">
                <a:solidFill>
                  <a:schemeClr val="tx1">
                    <a:lumMod val="65000"/>
                    <a:lumOff val="35000"/>
                  </a:schemeClr>
                </a:solidFill>
                <a:latin typeface="Klavika regular"/>
                <a:cs typeface="Klavika regular"/>
              </a:rPr>
              <a:t>We </a:t>
            </a:r>
            <a:r>
              <a:rPr lang="en-US" sz="2000" dirty="0">
                <a:solidFill>
                  <a:schemeClr val="tx1">
                    <a:lumMod val="65000"/>
                    <a:lumOff val="35000"/>
                  </a:schemeClr>
                </a:solidFill>
                <a:latin typeface="Klavika regular"/>
                <a:cs typeface="Klavika regular"/>
              </a:rPr>
              <a:t>want algorithms that aren't correlated to the rest of the stock market. </a:t>
            </a:r>
            <a:r>
              <a:rPr lang="en-US" sz="2000" dirty="0" smtClean="0">
                <a:solidFill>
                  <a:schemeClr val="tx1">
                    <a:lumMod val="65000"/>
                    <a:lumOff val="35000"/>
                  </a:schemeClr>
                </a:solidFill>
                <a:latin typeface="Klavika regular"/>
                <a:cs typeface="Klavika regular"/>
              </a:rPr>
              <a:t>We </a:t>
            </a:r>
            <a:r>
              <a:rPr lang="en-US" sz="2000" dirty="0">
                <a:solidFill>
                  <a:schemeClr val="tx1">
                    <a:lumMod val="65000"/>
                    <a:lumOff val="35000"/>
                  </a:schemeClr>
                </a:solidFill>
                <a:latin typeface="Klavika regular"/>
                <a:cs typeface="Klavika regular"/>
              </a:rPr>
              <a:t>are looking for algorithms with a market beta between -0.3 and +0.3.</a:t>
            </a:r>
          </a:p>
          <a:p>
            <a:endParaRPr lang="en-US" sz="2400" dirty="0">
              <a:latin typeface="Klavika regular"/>
              <a:cs typeface="Klavika regular"/>
            </a:endParaRPr>
          </a:p>
        </p:txBody>
      </p:sp>
      <p:pic>
        <p:nvPicPr>
          <p:cNvPr id="5" name="Picture 4" descr="Screen Shot 2015-06-16 at 5.52.2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2286000"/>
            <a:ext cx="5162385" cy="4038600"/>
          </a:xfrm>
          <a:prstGeom prst="rect">
            <a:avLst/>
          </a:prstGeom>
        </p:spPr>
      </p:pic>
    </p:spTree>
    <p:extLst>
      <p:ext uri="{BB962C8B-B14F-4D97-AF65-F5344CB8AC3E}">
        <p14:creationId xmlns:p14="http://schemas.microsoft.com/office/powerpoint/2010/main" val="2870078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Custom 1">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10ABF3"/>
      </a:hlink>
      <a:folHlink>
        <a:srgbClr val="00B0F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Executive.thmx</Template>
  <TotalTime>195368</TotalTime>
  <Words>1801</Words>
  <Application>Microsoft Macintosh PowerPoint</Application>
  <PresentationFormat>On-screen Show (4:3)</PresentationFormat>
  <Paragraphs>160</Paragraphs>
  <Slides>36</Slides>
  <Notes>12</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Executive</vt:lpstr>
      <vt:lpstr>Crowd-sourced Alpha: The Search for the Holy Grail of Investing  </vt:lpstr>
      <vt:lpstr>Uncorrelated returns streams are the Holy Grail of investing. – Ray Dalio*</vt:lpstr>
      <vt:lpstr>Why is it so hard to find the Holy Grail?</vt:lpstr>
      <vt:lpstr>PowerPoint Presentation</vt:lpstr>
      <vt:lpstr>The Quantopian Open   launched in January 2015</vt:lpstr>
      <vt:lpstr>The Quantopian Open launched in January 2015</vt:lpstr>
      <vt:lpstr>Many of the algorithms submitted to the Open show strong correlation to the market, and consequently to each other.  In a historical simulation only 20-60 algorithms passed our maximum threshold for correlation per month. </vt:lpstr>
      <vt:lpstr>PowerPoint Presentation</vt:lpstr>
      <vt:lpstr>What we look for:  Low Exposure to the Market</vt:lpstr>
      <vt:lpstr>PowerPoint Presentation</vt:lpstr>
      <vt:lpstr>PowerPoint Presentation</vt:lpstr>
      <vt:lpstr>PowerPoint Presentation</vt:lpstr>
      <vt:lpstr>PowerPoint Presentation</vt:lpstr>
      <vt:lpstr>PowerPoint Presentation</vt:lpstr>
      <vt:lpstr>What we don’t look for…</vt:lpstr>
      <vt:lpstr>To help you better analyze your algo and get into the fund…</vt:lpstr>
      <vt:lpstr>Your algorithm gets selected for the fund, what happens now?</vt:lpstr>
      <vt:lpstr> www.quantopian.com/open</vt:lpstr>
      <vt:lpstr>Appendix  Do not distribute V</vt:lpstr>
      <vt:lpstr>Equal-weight Portfolio Construction</vt:lpstr>
      <vt:lpstr>Quantopian Open Submissions  Cohort study</vt:lpstr>
      <vt:lpstr>Algorithm Selection Model Design</vt:lpstr>
      <vt:lpstr>Equal-weight Portfolio Construction</vt:lpstr>
      <vt:lpstr>Looks good so… we’re done right?</vt:lpstr>
      <vt:lpstr>Without explicit hedging the simulated portfolio is long biased. </vt:lpstr>
      <vt:lpstr>The simulated portfolio holds on average many fewer short positions than long positions.</vt:lpstr>
      <vt:lpstr>A sampling of several dozen individual algos shows that most algos hold more longs than shorts.</vt:lpstr>
      <vt:lpstr>Without explicitly managing cash the global portfolio has large &amp; varying cash exposure over time.</vt:lpstr>
      <vt:lpstr>Cohort study conclusion: Fully automated selection model run over January contest cohort not ready for prime time.</vt:lpstr>
      <vt:lpstr>However, Bottom up “Tear sheet” analysis yields a number of compelling individual algorithms.</vt:lpstr>
      <vt:lpstr>PowerPoint Presentation</vt:lpstr>
      <vt:lpstr>PowerPoint Presentation</vt:lpstr>
      <vt:lpstr>Combining top-down screening with bottom-up tear sheet analysis vetting looks particularly promising. </vt:lpstr>
      <vt:lpstr>Correlation Qualification</vt:lpstr>
      <vt:lpstr>Performance Qualification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Company</dc:title>
  <dc:creator>Andrew Parker</dc:creator>
  <cp:lastModifiedBy>Jess Stauth</cp:lastModifiedBy>
  <cp:revision>862</cp:revision>
  <cp:lastPrinted>2013-06-09T16:17:51Z</cp:lastPrinted>
  <dcterms:created xsi:type="dcterms:W3CDTF">2012-03-20T20:58:00Z</dcterms:created>
  <dcterms:modified xsi:type="dcterms:W3CDTF">2015-06-30T17:10:14Z</dcterms:modified>
</cp:coreProperties>
</file>